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6" r:id="rId2"/>
    <p:sldId id="257" r:id="rId3"/>
    <p:sldId id="259" r:id="rId4"/>
    <p:sldId id="298" r:id="rId5"/>
    <p:sldId id="258" r:id="rId6"/>
    <p:sldId id="260" r:id="rId7"/>
    <p:sldId id="261" r:id="rId8"/>
    <p:sldId id="262" r:id="rId9"/>
    <p:sldId id="263" r:id="rId10"/>
    <p:sldId id="264" r:id="rId11"/>
    <p:sldId id="265" r:id="rId12"/>
    <p:sldId id="266" r:id="rId13"/>
    <p:sldId id="267" r:id="rId14"/>
    <p:sldId id="268" r:id="rId15"/>
    <p:sldId id="269" r:id="rId16"/>
    <p:sldId id="270" r:id="rId17"/>
    <p:sldId id="291" r:id="rId18"/>
    <p:sldId id="292" r:id="rId19"/>
    <p:sldId id="293" r:id="rId20"/>
    <p:sldId id="295" r:id="rId21"/>
    <p:sldId id="294" r:id="rId22"/>
    <p:sldId id="296" r:id="rId23"/>
    <p:sldId id="297" r:id="rId24"/>
    <p:sldId id="272" r:id="rId25"/>
    <p:sldId id="273" r:id="rId26"/>
    <p:sldId id="274" r:id="rId27"/>
    <p:sldId id="276" r:id="rId28"/>
    <p:sldId id="278" r:id="rId29"/>
    <p:sldId id="279" r:id="rId30"/>
    <p:sldId id="277" r:id="rId31"/>
    <p:sldId id="275" r:id="rId32"/>
    <p:sldId id="280" r:id="rId33"/>
    <p:sldId id="281" r:id="rId34"/>
    <p:sldId id="282" r:id="rId35"/>
    <p:sldId id="283" r:id="rId36"/>
    <p:sldId id="284" r:id="rId37"/>
    <p:sldId id="285" r:id="rId38"/>
    <p:sldId id="286" r:id="rId39"/>
    <p:sldId id="287" r:id="rId40"/>
    <p:sldId id="288" r:id="rId41"/>
    <p:sldId id="289" r:id="rId42"/>
    <p:sldId id="290"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99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7808B5-2418-1048-87D0-8F7EC2FB5495}" type="doc">
      <dgm:prSet loTypeId="urn:microsoft.com/office/officeart/2008/layout/HorizontalMultiLevelHierarchy" loCatId="" qsTypeId="urn:microsoft.com/office/officeart/2005/8/quickstyle/simple4" qsCatId="simple" csTypeId="urn:microsoft.com/office/officeart/2005/8/colors/accent1_2" csCatId="accent1" phldr="1"/>
      <dgm:spPr/>
      <dgm:t>
        <a:bodyPr/>
        <a:lstStyle/>
        <a:p>
          <a:endParaRPr lang="en-US"/>
        </a:p>
      </dgm:t>
    </dgm:pt>
    <dgm:pt modelId="{2E2994F9-275E-3848-BE7F-6FC3F9ECAEFB}">
      <dgm:prSet phldrT="[Text]"/>
      <dgm:spPr/>
      <dgm:t>
        <a:bodyPr/>
        <a:lstStyle/>
        <a:p>
          <a:r>
            <a:rPr lang="en-US" dirty="0" smtClean="0"/>
            <a:t>Non-Examples</a:t>
          </a:r>
          <a:endParaRPr lang="en-US" dirty="0"/>
        </a:p>
      </dgm:t>
    </dgm:pt>
    <dgm:pt modelId="{AB2C98E5-9529-404E-9CC9-AF7DD25000F5}" type="parTrans" cxnId="{6A31044A-C96F-0B45-81D9-7964EAA85265}">
      <dgm:prSet/>
      <dgm:spPr/>
      <dgm:t>
        <a:bodyPr/>
        <a:lstStyle/>
        <a:p>
          <a:endParaRPr lang="en-US"/>
        </a:p>
      </dgm:t>
    </dgm:pt>
    <dgm:pt modelId="{22703443-ABD1-7147-8372-1F39D672DE15}" type="sibTrans" cxnId="{6A31044A-C96F-0B45-81D9-7964EAA85265}">
      <dgm:prSet/>
      <dgm:spPr/>
      <dgm:t>
        <a:bodyPr/>
        <a:lstStyle/>
        <a:p>
          <a:endParaRPr lang="en-US"/>
        </a:p>
      </dgm:t>
    </dgm:pt>
    <dgm:pt modelId="{C5A50131-6412-1E49-82C2-D06F4AAEFE20}">
      <dgm:prSet phldrT="[Text]"/>
      <dgm:spPr/>
      <dgm:t>
        <a:bodyPr/>
        <a:lstStyle/>
        <a:p>
          <a:r>
            <a:rPr lang="en-US" dirty="0" smtClean="0"/>
            <a:t>Have you ever been bullied?</a:t>
          </a:r>
          <a:endParaRPr lang="en-US" dirty="0"/>
        </a:p>
      </dgm:t>
    </dgm:pt>
    <dgm:pt modelId="{D9666BA7-5370-4A42-916E-DAC02E61942B}" type="parTrans" cxnId="{1A4BADAB-7760-B140-A2CB-110CEA20DC18}">
      <dgm:prSet/>
      <dgm:spPr/>
      <dgm:t>
        <a:bodyPr/>
        <a:lstStyle/>
        <a:p>
          <a:endParaRPr lang="en-US"/>
        </a:p>
      </dgm:t>
    </dgm:pt>
    <dgm:pt modelId="{725B0E8B-8C5F-5149-86EE-3B1A34DE695D}" type="sibTrans" cxnId="{1A4BADAB-7760-B140-A2CB-110CEA20DC18}">
      <dgm:prSet/>
      <dgm:spPr/>
      <dgm:t>
        <a:bodyPr/>
        <a:lstStyle/>
        <a:p>
          <a:endParaRPr lang="en-US"/>
        </a:p>
      </dgm:t>
    </dgm:pt>
    <dgm:pt modelId="{73A38D3E-3901-B441-92F9-0012EBB34B80}">
      <dgm:prSet phldrT="[Text]"/>
      <dgm:spPr/>
      <dgm:t>
        <a:bodyPr/>
        <a:lstStyle/>
        <a:p>
          <a:r>
            <a:rPr lang="en-US" dirty="0" smtClean="0"/>
            <a:t>The Bird says to </a:t>
          </a:r>
          <a:r>
            <a:rPr lang="en-US" dirty="0" err="1" smtClean="0"/>
            <a:t>Toroise</a:t>
          </a:r>
          <a:r>
            <a:rPr lang="en-US" dirty="0" smtClean="0"/>
            <a:t>, “And you showed yourself, too.  “Describe a time when you showed </a:t>
          </a:r>
          <a:r>
            <a:rPr lang="en-US" dirty="0" smtClean="0"/>
            <a:t>yourself </a:t>
          </a:r>
          <a:r>
            <a:rPr lang="en-US" dirty="0" smtClean="0"/>
            <a:t>you could do </a:t>
          </a:r>
          <a:r>
            <a:rPr lang="en-US" dirty="0" smtClean="0"/>
            <a:t>something</a:t>
          </a:r>
          <a:r>
            <a:rPr lang="en-US" dirty="0" smtClean="0"/>
            <a:t>.</a:t>
          </a:r>
          <a:endParaRPr lang="en-US" dirty="0"/>
        </a:p>
      </dgm:t>
    </dgm:pt>
    <dgm:pt modelId="{C33B407C-D3B2-3442-9D69-EF2BCA869364}" type="parTrans" cxnId="{DC320E37-A743-6041-8C8A-7C5EBA9DB37B}">
      <dgm:prSet/>
      <dgm:spPr/>
      <dgm:t>
        <a:bodyPr/>
        <a:lstStyle/>
        <a:p>
          <a:endParaRPr lang="en-US"/>
        </a:p>
      </dgm:t>
    </dgm:pt>
    <dgm:pt modelId="{865F1233-7790-424C-AB5E-E3813C8A2D8F}" type="sibTrans" cxnId="{DC320E37-A743-6041-8C8A-7C5EBA9DB37B}">
      <dgm:prSet/>
      <dgm:spPr/>
      <dgm:t>
        <a:bodyPr/>
        <a:lstStyle/>
        <a:p>
          <a:endParaRPr lang="en-US"/>
        </a:p>
      </dgm:t>
    </dgm:pt>
    <dgm:pt modelId="{EE179CD6-50AE-044E-BDE4-A121522CDC3E}">
      <dgm:prSet phldrT="[Text]"/>
      <dgm:spPr/>
      <dgm:t>
        <a:bodyPr/>
        <a:lstStyle/>
        <a:p>
          <a:r>
            <a:rPr lang="en-US" dirty="0" smtClean="0"/>
            <a:t>The </a:t>
          </a:r>
          <a:r>
            <a:rPr lang="en-US" dirty="0" smtClean="0"/>
            <a:t>Tortoise </a:t>
          </a:r>
          <a:r>
            <a:rPr lang="en-US" dirty="0" smtClean="0"/>
            <a:t>demonstrates courage with Bird’s help.  </a:t>
          </a:r>
          <a:r>
            <a:rPr lang="en-US" smtClean="0"/>
            <a:t>Why </a:t>
          </a:r>
          <a:r>
            <a:rPr lang="en-US" dirty="0" smtClean="0"/>
            <a:t>is courage an important character trait to have?</a:t>
          </a:r>
          <a:endParaRPr lang="en-US" dirty="0"/>
        </a:p>
      </dgm:t>
    </dgm:pt>
    <dgm:pt modelId="{F53B9FC6-D678-254D-8FBB-A7B7EC6EFA1D}" type="parTrans" cxnId="{9FE0F177-94E5-F142-8168-3C76CF8BEB03}">
      <dgm:prSet/>
      <dgm:spPr/>
      <dgm:t>
        <a:bodyPr/>
        <a:lstStyle/>
        <a:p>
          <a:endParaRPr lang="en-US"/>
        </a:p>
      </dgm:t>
    </dgm:pt>
    <dgm:pt modelId="{DCBB1EDE-C07D-B444-8FAE-3BAC7F48B0C1}" type="sibTrans" cxnId="{9FE0F177-94E5-F142-8168-3C76CF8BEB03}">
      <dgm:prSet/>
      <dgm:spPr/>
      <dgm:t>
        <a:bodyPr/>
        <a:lstStyle/>
        <a:p>
          <a:endParaRPr lang="en-US"/>
        </a:p>
      </dgm:t>
    </dgm:pt>
    <dgm:pt modelId="{BD9A6572-CE3C-784C-BE3C-35B0EB220093}" type="pres">
      <dgm:prSet presAssocID="{E67808B5-2418-1048-87D0-8F7EC2FB5495}" presName="Name0" presStyleCnt="0">
        <dgm:presLayoutVars>
          <dgm:chPref val="1"/>
          <dgm:dir/>
          <dgm:animOne val="branch"/>
          <dgm:animLvl val="lvl"/>
          <dgm:resizeHandles val="exact"/>
        </dgm:presLayoutVars>
      </dgm:prSet>
      <dgm:spPr/>
      <dgm:t>
        <a:bodyPr/>
        <a:lstStyle/>
        <a:p>
          <a:endParaRPr lang="en-US"/>
        </a:p>
      </dgm:t>
    </dgm:pt>
    <dgm:pt modelId="{C70980F3-6A5D-0C49-8893-19994E2EDE7C}" type="pres">
      <dgm:prSet presAssocID="{2E2994F9-275E-3848-BE7F-6FC3F9ECAEFB}" presName="root1" presStyleCnt="0"/>
      <dgm:spPr/>
    </dgm:pt>
    <dgm:pt modelId="{9F80F00A-EC27-004A-8798-9DA780BD20AD}" type="pres">
      <dgm:prSet presAssocID="{2E2994F9-275E-3848-BE7F-6FC3F9ECAEFB}" presName="LevelOneTextNode" presStyleLbl="node0" presStyleIdx="0" presStyleCnt="1">
        <dgm:presLayoutVars>
          <dgm:chPref val="3"/>
        </dgm:presLayoutVars>
      </dgm:prSet>
      <dgm:spPr/>
      <dgm:t>
        <a:bodyPr/>
        <a:lstStyle/>
        <a:p>
          <a:endParaRPr lang="en-US"/>
        </a:p>
      </dgm:t>
    </dgm:pt>
    <dgm:pt modelId="{7FEFDCAD-E4F0-5D4D-AFA4-356BEC878CF3}" type="pres">
      <dgm:prSet presAssocID="{2E2994F9-275E-3848-BE7F-6FC3F9ECAEFB}" presName="level2hierChild" presStyleCnt="0"/>
      <dgm:spPr/>
    </dgm:pt>
    <dgm:pt modelId="{54FE153C-0331-4F4C-9B5A-C2EF74703FB1}" type="pres">
      <dgm:prSet presAssocID="{D9666BA7-5370-4A42-916E-DAC02E61942B}" presName="conn2-1" presStyleLbl="parChTrans1D2" presStyleIdx="0" presStyleCnt="3"/>
      <dgm:spPr/>
      <dgm:t>
        <a:bodyPr/>
        <a:lstStyle/>
        <a:p>
          <a:endParaRPr lang="en-US"/>
        </a:p>
      </dgm:t>
    </dgm:pt>
    <dgm:pt modelId="{5C1B8F18-1AC3-094C-8B0D-7BA9B9AC85DC}" type="pres">
      <dgm:prSet presAssocID="{D9666BA7-5370-4A42-916E-DAC02E61942B}" presName="connTx" presStyleLbl="parChTrans1D2" presStyleIdx="0" presStyleCnt="3"/>
      <dgm:spPr/>
      <dgm:t>
        <a:bodyPr/>
        <a:lstStyle/>
        <a:p>
          <a:endParaRPr lang="en-US"/>
        </a:p>
      </dgm:t>
    </dgm:pt>
    <dgm:pt modelId="{D2F83C7D-B489-B34B-A699-016B7DEBFC7B}" type="pres">
      <dgm:prSet presAssocID="{C5A50131-6412-1E49-82C2-D06F4AAEFE20}" presName="root2" presStyleCnt="0"/>
      <dgm:spPr/>
    </dgm:pt>
    <dgm:pt modelId="{98C1E596-CD4C-4B4D-8CC0-89642434F56F}" type="pres">
      <dgm:prSet presAssocID="{C5A50131-6412-1E49-82C2-D06F4AAEFE20}" presName="LevelTwoTextNode" presStyleLbl="node2" presStyleIdx="0" presStyleCnt="3" custScaleX="192214">
        <dgm:presLayoutVars>
          <dgm:chPref val="3"/>
        </dgm:presLayoutVars>
      </dgm:prSet>
      <dgm:spPr/>
      <dgm:t>
        <a:bodyPr/>
        <a:lstStyle/>
        <a:p>
          <a:endParaRPr lang="en-US"/>
        </a:p>
      </dgm:t>
    </dgm:pt>
    <dgm:pt modelId="{C502D5B6-E715-524E-A503-58424FF77D51}" type="pres">
      <dgm:prSet presAssocID="{C5A50131-6412-1E49-82C2-D06F4AAEFE20}" presName="level3hierChild" presStyleCnt="0"/>
      <dgm:spPr/>
    </dgm:pt>
    <dgm:pt modelId="{E6D99D14-CAB8-AA42-BE6C-82F409009D83}" type="pres">
      <dgm:prSet presAssocID="{C33B407C-D3B2-3442-9D69-EF2BCA869364}" presName="conn2-1" presStyleLbl="parChTrans1D2" presStyleIdx="1" presStyleCnt="3"/>
      <dgm:spPr/>
      <dgm:t>
        <a:bodyPr/>
        <a:lstStyle/>
        <a:p>
          <a:endParaRPr lang="en-US"/>
        </a:p>
      </dgm:t>
    </dgm:pt>
    <dgm:pt modelId="{1390D49B-6CF2-BE46-9986-888F2FA61B73}" type="pres">
      <dgm:prSet presAssocID="{C33B407C-D3B2-3442-9D69-EF2BCA869364}" presName="connTx" presStyleLbl="parChTrans1D2" presStyleIdx="1" presStyleCnt="3"/>
      <dgm:spPr/>
      <dgm:t>
        <a:bodyPr/>
        <a:lstStyle/>
        <a:p>
          <a:endParaRPr lang="en-US"/>
        </a:p>
      </dgm:t>
    </dgm:pt>
    <dgm:pt modelId="{CA6AE7BE-C1A6-EB41-88B3-0DB0166059BF}" type="pres">
      <dgm:prSet presAssocID="{73A38D3E-3901-B441-92F9-0012EBB34B80}" presName="root2" presStyleCnt="0"/>
      <dgm:spPr/>
    </dgm:pt>
    <dgm:pt modelId="{D6F483AF-4227-BB40-820A-81E50B68A7CF}" type="pres">
      <dgm:prSet presAssocID="{73A38D3E-3901-B441-92F9-0012EBB34B80}" presName="LevelTwoTextNode" presStyleLbl="node2" presStyleIdx="1" presStyleCnt="3" custScaleX="190973" custScaleY="124744">
        <dgm:presLayoutVars>
          <dgm:chPref val="3"/>
        </dgm:presLayoutVars>
      </dgm:prSet>
      <dgm:spPr/>
      <dgm:t>
        <a:bodyPr/>
        <a:lstStyle/>
        <a:p>
          <a:endParaRPr lang="en-US"/>
        </a:p>
      </dgm:t>
    </dgm:pt>
    <dgm:pt modelId="{7965D345-8EE5-C94E-8748-D64F4C82F709}" type="pres">
      <dgm:prSet presAssocID="{73A38D3E-3901-B441-92F9-0012EBB34B80}" presName="level3hierChild" presStyleCnt="0"/>
      <dgm:spPr/>
    </dgm:pt>
    <dgm:pt modelId="{FAB34454-45E0-1848-95CC-58D5F7AE144F}" type="pres">
      <dgm:prSet presAssocID="{F53B9FC6-D678-254D-8FBB-A7B7EC6EFA1D}" presName="conn2-1" presStyleLbl="parChTrans1D2" presStyleIdx="2" presStyleCnt="3"/>
      <dgm:spPr/>
      <dgm:t>
        <a:bodyPr/>
        <a:lstStyle/>
        <a:p>
          <a:endParaRPr lang="en-US"/>
        </a:p>
      </dgm:t>
    </dgm:pt>
    <dgm:pt modelId="{EA6A9042-5C12-9F43-BC22-094FD955B165}" type="pres">
      <dgm:prSet presAssocID="{F53B9FC6-D678-254D-8FBB-A7B7EC6EFA1D}" presName="connTx" presStyleLbl="parChTrans1D2" presStyleIdx="2" presStyleCnt="3"/>
      <dgm:spPr/>
      <dgm:t>
        <a:bodyPr/>
        <a:lstStyle/>
        <a:p>
          <a:endParaRPr lang="en-US"/>
        </a:p>
      </dgm:t>
    </dgm:pt>
    <dgm:pt modelId="{B95648E4-CBAC-0246-8524-EF5A5E7E9BC6}" type="pres">
      <dgm:prSet presAssocID="{EE179CD6-50AE-044E-BDE4-A121522CDC3E}" presName="root2" presStyleCnt="0"/>
      <dgm:spPr/>
    </dgm:pt>
    <dgm:pt modelId="{FACA965B-3410-B04F-BD7D-9D50712212AF}" type="pres">
      <dgm:prSet presAssocID="{EE179CD6-50AE-044E-BDE4-A121522CDC3E}" presName="LevelTwoTextNode" presStyleLbl="node2" presStyleIdx="2" presStyleCnt="3" custScaleX="196707" custScaleY="156394">
        <dgm:presLayoutVars>
          <dgm:chPref val="3"/>
        </dgm:presLayoutVars>
      </dgm:prSet>
      <dgm:spPr/>
      <dgm:t>
        <a:bodyPr/>
        <a:lstStyle/>
        <a:p>
          <a:endParaRPr lang="en-US"/>
        </a:p>
      </dgm:t>
    </dgm:pt>
    <dgm:pt modelId="{E0366702-96DD-D145-91C6-1000C4D7728D}" type="pres">
      <dgm:prSet presAssocID="{EE179CD6-50AE-044E-BDE4-A121522CDC3E}" presName="level3hierChild" presStyleCnt="0"/>
      <dgm:spPr/>
    </dgm:pt>
  </dgm:ptLst>
  <dgm:cxnLst>
    <dgm:cxn modelId="{5E857296-79B7-6346-9525-FCFB2C202065}" type="presOf" srcId="{D9666BA7-5370-4A42-916E-DAC02E61942B}" destId="{54FE153C-0331-4F4C-9B5A-C2EF74703FB1}" srcOrd="0" destOrd="0" presId="urn:microsoft.com/office/officeart/2008/layout/HorizontalMultiLevelHierarchy"/>
    <dgm:cxn modelId="{1A4BADAB-7760-B140-A2CB-110CEA20DC18}" srcId="{2E2994F9-275E-3848-BE7F-6FC3F9ECAEFB}" destId="{C5A50131-6412-1E49-82C2-D06F4AAEFE20}" srcOrd="0" destOrd="0" parTransId="{D9666BA7-5370-4A42-916E-DAC02E61942B}" sibTransId="{725B0E8B-8C5F-5149-86EE-3B1A34DE695D}"/>
    <dgm:cxn modelId="{479B3BC6-6813-0948-BF46-D50BEDE0CD70}" type="presOf" srcId="{2E2994F9-275E-3848-BE7F-6FC3F9ECAEFB}" destId="{9F80F00A-EC27-004A-8798-9DA780BD20AD}" srcOrd="0" destOrd="0" presId="urn:microsoft.com/office/officeart/2008/layout/HorizontalMultiLevelHierarchy"/>
    <dgm:cxn modelId="{542455BB-304C-5D4F-B280-C980C88BD7ED}" type="presOf" srcId="{EE179CD6-50AE-044E-BDE4-A121522CDC3E}" destId="{FACA965B-3410-B04F-BD7D-9D50712212AF}" srcOrd="0" destOrd="0" presId="urn:microsoft.com/office/officeart/2008/layout/HorizontalMultiLevelHierarchy"/>
    <dgm:cxn modelId="{99FF64C4-A46A-8A41-AE20-2558D1C5CA12}" type="presOf" srcId="{C33B407C-D3B2-3442-9D69-EF2BCA869364}" destId="{1390D49B-6CF2-BE46-9986-888F2FA61B73}" srcOrd="1" destOrd="0" presId="urn:microsoft.com/office/officeart/2008/layout/HorizontalMultiLevelHierarchy"/>
    <dgm:cxn modelId="{DC320E37-A743-6041-8C8A-7C5EBA9DB37B}" srcId="{2E2994F9-275E-3848-BE7F-6FC3F9ECAEFB}" destId="{73A38D3E-3901-B441-92F9-0012EBB34B80}" srcOrd="1" destOrd="0" parTransId="{C33B407C-D3B2-3442-9D69-EF2BCA869364}" sibTransId="{865F1233-7790-424C-AB5E-E3813C8A2D8F}"/>
    <dgm:cxn modelId="{6A31044A-C96F-0B45-81D9-7964EAA85265}" srcId="{E67808B5-2418-1048-87D0-8F7EC2FB5495}" destId="{2E2994F9-275E-3848-BE7F-6FC3F9ECAEFB}" srcOrd="0" destOrd="0" parTransId="{AB2C98E5-9529-404E-9CC9-AF7DD25000F5}" sibTransId="{22703443-ABD1-7147-8372-1F39D672DE15}"/>
    <dgm:cxn modelId="{103095A6-D70F-054F-996F-8D40ECE0A6A1}" type="presOf" srcId="{73A38D3E-3901-B441-92F9-0012EBB34B80}" destId="{D6F483AF-4227-BB40-820A-81E50B68A7CF}" srcOrd="0" destOrd="0" presId="urn:microsoft.com/office/officeart/2008/layout/HorizontalMultiLevelHierarchy"/>
    <dgm:cxn modelId="{7A485060-BE42-D347-9FF7-5AEEF1976BC7}" type="presOf" srcId="{C33B407C-D3B2-3442-9D69-EF2BCA869364}" destId="{E6D99D14-CAB8-AA42-BE6C-82F409009D83}" srcOrd="0" destOrd="0" presId="urn:microsoft.com/office/officeart/2008/layout/HorizontalMultiLevelHierarchy"/>
    <dgm:cxn modelId="{9FE0F177-94E5-F142-8168-3C76CF8BEB03}" srcId="{2E2994F9-275E-3848-BE7F-6FC3F9ECAEFB}" destId="{EE179CD6-50AE-044E-BDE4-A121522CDC3E}" srcOrd="2" destOrd="0" parTransId="{F53B9FC6-D678-254D-8FBB-A7B7EC6EFA1D}" sibTransId="{DCBB1EDE-C07D-B444-8FAE-3BAC7F48B0C1}"/>
    <dgm:cxn modelId="{B77FC637-D6EF-7C43-B335-5EA1BB46EE2A}" type="presOf" srcId="{E67808B5-2418-1048-87D0-8F7EC2FB5495}" destId="{BD9A6572-CE3C-784C-BE3C-35B0EB220093}" srcOrd="0" destOrd="0" presId="urn:microsoft.com/office/officeart/2008/layout/HorizontalMultiLevelHierarchy"/>
    <dgm:cxn modelId="{061C5F4C-C4B1-E249-A0FB-14C3136AD4D6}" type="presOf" srcId="{F53B9FC6-D678-254D-8FBB-A7B7EC6EFA1D}" destId="{FAB34454-45E0-1848-95CC-58D5F7AE144F}" srcOrd="0" destOrd="0" presId="urn:microsoft.com/office/officeart/2008/layout/HorizontalMultiLevelHierarchy"/>
    <dgm:cxn modelId="{B2BF374B-82B6-B246-B36A-0FF56A0F4DEC}" type="presOf" srcId="{C5A50131-6412-1E49-82C2-D06F4AAEFE20}" destId="{98C1E596-CD4C-4B4D-8CC0-89642434F56F}" srcOrd="0" destOrd="0" presId="urn:microsoft.com/office/officeart/2008/layout/HorizontalMultiLevelHierarchy"/>
    <dgm:cxn modelId="{91DAA8BF-F504-3649-839F-E6D360B43183}" type="presOf" srcId="{D9666BA7-5370-4A42-916E-DAC02E61942B}" destId="{5C1B8F18-1AC3-094C-8B0D-7BA9B9AC85DC}" srcOrd="1" destOrd="0" presId="urn:microsoft.com/office/officeart/2008/layout/HorizontalMultiLevelHierarchy"/>
    <dgm:cxn modelId="{CA7705F5-9039-4A48-90AC-D15E2F867B99}" type="presOf" srcId="{F53B9FC6-D678-254D-8FBB-A7B7EC6EFA1D}" destId="{EA6A9042-5C12-9F43-BC22-094FD955B165}" srcOrd="1" destOrd="0" presId="urn:microsoft.com/office/officeart/2008/layout/HorizontalMultiLevelHierarchy"/>
    <dgm:cxn modelId="{90B0F2E3-6823-E949-BDA6-A6F2FA67B767}" type="presParOf" srcId="{BD9A6572-CE3C-784C-BE3C-35B0EB220093}" destId="{C70980F3-6A5D-0C49-8893-19994E2EDE7C}" srcOrd="0" destOrd="0" presId="urn:microsoft.com/office/officeart/2008/layout/HorizontalMultiLevelHierarchy"/>
    <dgm:cxn modelId="{347E34C9-6085-6C4F-B6F0-F79EEBE3CD05}" type="presParOf" srcId="{C70980F3-6A5D-0C49-8893-19994E2EDE7C}" destId="{9F80F00A-EC27-004A-8798-9DA780BD20AD}" srcOrd="0" destOrd="0" presId="urn:microsoft.com/office/officeart/2008/layout/HorizontalMultiLevelHierarchy"/>
    <dgm:cxn modelId="{9F9B56A8-3015-6846-B648-C7281E5A1A4D}" type="presParOf" srcId="{C70980F3-6A5D-0C49-8893-19994E2EDE7C}" destId="{7FEFDCAD-E4F0-5D4D-AFA4-356BEC878CF3}" srcOrd="1" destOrd="0" presId="urn:microsoft.com/office/officeart/2008/layout/HorizontalMultiLevelHierarchy"/>
    <dgm:cxn modelId="{46764034-6C34-2F4C-8431-7A24FD3A1BBC}" type="presParOf" srcId="{7FEFDCAD-E4F0-5D4D-AFA4-356BEC878CF3}" destId="{54FE153C-0331-4F4C-9B5A-C2EF74703FB1}" srcOrd="0" destOrd="0" presId="urn:microsoft.com/office/officeart/2008/layout/HorizontalMultiLevelHierarchy"/>
    <dgm:cxn modelId="{E68A4BEF-3477-D545-97A8-B20CA23FCC06}" type="presParOf" srcId="{54FE153C-0331-4F4C-9B5A-C2EF74703FB1}" destId="{5C1B8F18-1AC3-094C-8B0D-7BA9B9AC85DC}" srcOrd="0" destOrd="0" presId="urn:microsoft.com/office/officeart/2008/layout/HorizontalMultiLevelHierarchy"/>
    <dgm:cxn modelId="{99E7FA1A-95EC-164B-A732-72E7F6EAC88C}" type="presParOf" srcId="{7FEFDCAD-E4F0-5D4D-AFA4-356BEC878CF3}" destId="{D2F83C7D-B489-B34B-A699-016B7DEBFC7B}" srcOrd="1" destOrd="0" presId="urn:microsoft.com/office/officeart/2008/layout/HorizontalMultiLevelHierarchy"/>
    <dgm:cxn modelId="{957C360C-48A2-024B-B7E4-2A8BC3CDDC6F}" type="presParOf" srcId="{D2F83C7D-B489-B34B-A699-016B7DEBFC7B}" destId="{98C1E596-CD4C-4B4D-8CC0-89642434F56F}" srcOrd="0" destOrd="0" presId="urn:microsoft.com/office/officeart/2008/layout/HorizontalMultiLevelHierarchy"/>
    <dgm:cxn modelId="{89CD89BA-4596-6043-BC58-09203E92514A}" type="presParOf" srcId="{D2F83C7D-B489-B34B-A699-016B7DEBFC7B}" destId="{C502D5B6-E715-524E-A503-58424FF77D51}" srcOrd="1" destOrd="0" presId="urn:microsoft.com/office/officeart/2008/layout/HorizontalMultiLevelHierarchy"/>
    <dgm:cxn modelId="{8F2AF7D8-C413-4A45-86DC-1FAC734140B2}" type="presParOf" srcId="{7FEFDCAD-E4F0-5D4D-AFA4-356BEC878CF3}" destId="{E6D99D14-CAB8-AA42-BE6C-82F409009D83}" srcOrd="2" destOrd="0" presId="urn:microsoft.com/office/officeart/2008/layout/HorizontalMultiLevelHierarchy"/>
    <dgm:cxn modelId="{C1405601-84D0-234B-8FA2-908F9CEE81E5}" type="presParOf" srcId="{E6D99D14-CAB8-AA42-BE6C-82F409009D83}" destId="{1390D49B-6CF2-BE46-9986-888F2FA61B73}" srcOrd="0" destOrd="0" presId="urn:microsoft.com/office/officeart/2008/layout/HorizontalMultiLevelHierarchy"/>
    <dgm:cxn modelId="{6EEA9C73-0756-7341-B97D-459F88401BD2}" type="presParOf" srcId="{7FEFDCAD-E4F0-5D4D-AFA4-356BEC878CF3}" destId="{CA6AE7BE-C1A6-EB41-88B3-0DB0166059BF}" srcOrd="3" destOrd="0" presId="urn:microsoft.com/office/officeart/2008/layout/HorizontalMultiLevelHierarchy"/>
    <dgm:cxn modelId="{CDA89171-31D9-A343-B42A-5421DAE26B38}" type="presParOf" srcId="{CA6AE7BE-C1A6-EB41-88B3-0DB0166059BF}" destId="{D6F483AF-4227-BB40-820A-81E50B68A7CF}" srcOrd="0" destOrd="0" presId="urn:microsoft.com/office/officeart/2008/layout/HorizontalMultiLevelHierarchy"/>
    <dgm:cxn modelId="{C509FD79-50E1-8941-8D85-FD0A6032F6C5}" type="presParOf" srcId="{CA6AE7BE-C1A6-EB41-88B3-0DB0166059BF}" destId="{7965D345-8EE5-C94E-8748-D64F4C82F709}" srcOrd="1" destOrd="0" presId="urn:microsoft.com/office/officeart/2008/layout/HorizontalMultiLevelHierarchy"/>
    <dgm:cxn modelId="{1EE97EAD-EBF7-CD40-A027-476E97D2ABA1}" type="presParOf" srcId="{7FEFDCAD-E4F0-5D4D-AFA4-356BEC878CF3}" destId="{FAB34454-45E0-1848-95CC-58D5F7AE144F}" srcOrd="4" destOrd="0" presId="urn:microsoft.com/office/officeart/2008/layout/HorizontalMultiLevelHierarchy"/>
    <dgm:cxn modelId="{A15F6A40-2FF0-B742-B51E-4328119E5FD7}" type="presParOf" srcId="{FAB34454-45E0-1848-95CC-58D5F7AE144F}" destId="{EA6A9042-5C12-9F43-BC22-094FD955B165}" srcOrd="0" destOrd="0" presId="urn:microsoft.com/office/officeart/2008/layout/HorizontalMultiLevelHierarchy"/>
    <dgm:cxn modelId="{0F7E9221-7DF1-2042-8F42-50FBF7CE7B27}" type="presParOf" srcId="{7FEFDCAD-E4F0-5D4D-AFA4-356BEC878CF3}" destId="{B95648E4-CBAC-0246-8524-EF5A5E7E9BC6}" srcOrd="5" destOrd="0" presId="urn:microsoft.com/office/officeart/2008/layout/HorizontalMultiLevelHierarchy"/>
    <dgm:cxn modelId="{E3A4CB51-AFC4-B240-BB63-D1A1DB283473}" type="presParOf" srcId="{B95648E4-CBAC-0246-8524-EF5A5E7E9BC6}" destId="{FACA965B-3410-B04F-BD7D-9D50712212AF}" srcOrd="0" destOrd="0" presId="urn:microsoft.com/office/officeart/2008/layout/HorizontalMultiLevelHierarchy"/>
    <dgm:cxn modelId="{E7F801C8-0AAF-9A4B-9542-B4EC638DD49F}" type="presParOf" srcId="{B95648E4-CBAC-0246-8524-EF5A5E7E9BC6}" destId="{E0366702-96DD-D145-91C6-1000C4D7728D}"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B34454-45E0-1848-95CC-58D5F7AE144F}">
      <dsp:nvSpPr>
        <dsp:cNvPr id="0" name=""/>
        <dsp:cNvSpPr/>
      </dsp:nvSpPr>
      <dsp:spPr>
        <a:xfrm>
          <a:off x="1467971" y="2247900"/>
          <a:ext cx="560356" cy="1173434"/>
        </a:xfrm>
        <a:custGeom>
          <a:avLst/>
          <a:gdLst/>
          <a:ahLst/>
          <a:cxnLst/>
          <a:rect l="0" t="0" r="0" b="0"/>
          <a:pathLst>
            <a:path>
              <a:moveTo>
                <a:pt x="0" y="0"/>
              </a:moveTo>
              <a:lnTo>
                <a:pt x="280178" y="0"/>
              </a:lnTo>
              <a:lnTo>
                <a:pt x="280178" y="1173434"/>
              </a:lnTo>
              <a:lnTo>
                <a:pt x="560356" y="1173434"/>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15640" y="2802108"/>
        <a:ext cx="65018" cy="65018"/>
      </dsp:txXfrm>
    </dsp:sp>
    <dsp:sp modelId="{E6D99D14-CAB8-AA42-BE6C-82F409009D83}">
      <dsp:nvSpPr>
        <dsp:cNvPr id="0" name=""/>
        <dsp:cNvSpPr/>
      </dsp:nvSpPr>
      <dsp:spPr>
        <a:xfrm>
          <a:off x="1467971" y="2007040"/>
          <a:ext cx="560356" cy="240859"/>
        </a:xfrm>
        <a:custGeom>
          <a:avLst/>
          <a:gdLst/>
          <a:ahLst/>
          <a:cxnLst/>
          <a:rect l="0" t="0" r="0" b="0"/>
          <a:pathLst>
            <a:path>
              <a:moveTo>
                <a:pt x="0" y="240859"/>
              </a:moveTo>
              <a:lnTo>
                <a:pt x="280178" y="240859"/>
              </a:lnTo>
              <a:lnTo>
                <a:pt x="280178" y="0"/>
              </a:lnTo>
              <a:lnTo>
                <a:pt x="560356" y="0"/>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32901" y="2112222"/>
        <a:ext cx="30496" cy="30496"/>
      </dsp:txXfrm>
    </dsp:sp>
    <dsp:sp modelId="{54FE153C-0331-4F4C-9B5A-C2EF74703FB1}">
      <dsp:nvSpPr>
        <dsp:cNvPr id="0" name=""/>
        <dsp:cNvSpPr/>
      </dsp:nvSpPr>
      <dsp:spPr>
        <a:xfrm>
          <a:off x="1467971" y="833606"/>
          <a:ext cx="560356" cy="1414293"/>
        </a:xfrm>
        <a:custGeom>
          <a:avLst/>
          <a:gdLst/>
          <a:ahLst/>
          <a:cxnLst/>
          <a:rect l="0" t="0" r="0" b="0"/>
          <a:pathLst>
            <a:path>
              <a:moveTo>
                <a:pt x="0" y="1414293"/>
              </a:moveTo>
              <a:lnTo>
                <a:pt x="280178" y="1414293"/>
              </a:lnTo>
              <a:lnTo>
                <a:pt x="280178" y="0"/>
              </a:lnTo>
              <a:lnTo>
                <a:pt x="560356" y="0"/>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710118" y="1502721"/>
        <a:ext cx="76062" cy="76062"/>
      </dsp:txXfrm>
    </dsp:sp>
    <dsp:sp modelId="{9F80F00A-EC27-004A-8798-9DA780BD20AD}">
      <dsp:nvSpPr>
        <dsp:cNvPr id="0" name=""/>
        <dsp:cNvSpPr/>
      </dsp:nvSpPr>
      <dsp:spPr>
        <a:xfrm rot="16200000">
          <a:off x="-1207029" y="1820799"/>
          <a:ext cx="4495800" cy="854202"/>
        </a:xfrm>
        <a:prstGeom prst="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2489200">
            <a:lnSpc>
              <a:spcPct val="90000"/>
            </a:lnSpc>
            <a:spcBef>
              <a:spcPct val="0"/>
            </a:spcBef>
            <a:spcAft>
              <a:spcPct val="35000"/>
            </a:spcAft>
          </a:pPr>
          <a:r>
            <a:rPr lang="en-US" sz="5600" kern="1200" dirty="0" smtClean="0"/>
            <a:t>Non-Examples</a:t>
          </a:r>
          <a:endParaRPr lang="en-US" sz="5600" kern="1200" dirty="0"/>
        </a:p>
      </dsp:txBody>
      <dsp:txXfrm>
        <a:off x="-1207029" y="1820799"/>
        <a:ext cx="4495800" cy="854202"/>
      </dsp:txXfrm>
    </dsp:sp>
    <dsp:sp modelId="{98C1E596-CD4C-4B4D-8CC0-89642434F56F}">
      <dsp:nvSpPr>
        <dsp:cNvPr id="0" name=""/>
        <dsp:cNvSpPr/>
      </dsp:nvSpPr>
      <dsp:spPr>
        <a:xfrm>
          <a:off x="2028328" y="406505"/>
          <a:ext cx="5385418" cy="854202"/>
        </a:xfrm>
        <a:prstGeom prst="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100" kern="1200" dirty="0" smtClean="0"/>
            <a:t>Have you ever been bullied?</a:t>
          </a:r>
          <a:endParaRPr lang="en-US" sz="2100" kern="1200" dirty="0"/>
        </a:p>
      </dsp:txBody>
      <dsp:txXfrm>
        <a:off x="2028328" y="406505"/>
        <a:ext cx="5385418" cy="854202"/>
      </dsp:txXfrm>
    </dsp:sp>
    <dsp:sp modelId="{D6F483AF-4227-BB40-820A-81E50B68A7CF}">
      <dsp:nvSpPr>
        <dsp:cNvPr id="0" name=""/>
        <dsp:cNvSpPr/>
      </dsp:nvSpPr>
      <dsp:spPr>
        <a:xfrm>
          <a:off x="2028328" y="1474257"/>
          <a:ext cx="5350648" cy="1065565"/>
        </a:xfrm>
        <a:prstGeom prst="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The Bird says to </a:t>
          </a:r>
          <a:r>
            <a:rPr lang="en-US" sz="2000" kern="1200" dirty="0" err="1" smtClean="0"/>
            <a:t>Toroise</a:t>
          </a:r>
          <a:r>
            <a:rPr lang="en-US" sz="2000" kern="1200" dirty="0" smtClean="0"/>
            <a:t>, “And you showed yourself, too.  “Describe a time when you showed </a:t>
          </a:r>
          <a:r>
            <a:rPr lang="en-US" sz="2000" kern="1200" dirty="0" smtClean="0"/>
            <a:t>yourself </a:t>
          </a:r>
          <a:r>
            <a:rPr lang="en-US" sz="2000" kern="1200" dirty="0" smtClean="0"/>
            <a:t>you could do </a:t>
          </a:r>
          <a:r>
            <a:rPr lang="en-US" sz="2000" kern="1200" dirty="0" smtClean="0"/>
            <a:t>something</a:t>
          </a:r>
          <a:r>
            <a:rPr lang="en-US" sz="2000" kern="1200" dirty="0" smtClean="0"/>
            <a:t>.</a:t>
          </a:r>
          <a:endParaRPr lang="en-US" sz="2000" kern="1200" dirty="0"/>
        </a:p>
      </dsp:txBody>
      <dsp:txXfrm>
        <a:off x="2028328" y="1474257"/>
        <a:ext cx="5350648" cy="1065565"/>
      </dsp:txXfrm>
    </dsp:sp>
    <dsp:sp modelId="{FACA965B-3410-B04F-BD7D-9D50712212AF}">
      <dsp:nvSpPr>
        <dsp:cNvPr id="0" name=""/>
        <dsp:cNvSpPr/>
      </dsp:nvSpPr>
      <dsp:spPr>
        <a:xfrm>
          <a:off x="2028328" y="2753374"/>
          <a:ext cx="5511302" cy="1335920"/>
        </a:xfrm>
        <a:prstGeom prst="rect">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The </a:t>
          </a:r>
          <a:r>
            <a:rPr lang="en-US" sz="2000" kern="1200" dirty="0" smtClean="0"/>
            <a:t>Tortoise </a:t>
          </a:r>
          <a:r>
            <a:rPr lang="en-US" sz="2000" kern="1200" dirty="0" smtClean="0"/>
            <a:t>demonstrates courage with Bird’s help.  </a:t>
          </a:r>
          <a:r>
            <a:rPr lang="en-US" sz="2000" kern="1200" smtClean="0"/>
            <a:t>Why </a:t>
          </a:r>
          <a:r>
            <a:rPr lang="en-US" sz="2000" kern="1200" dirty="0" smtClean="0"/>
            <a:t>is courage an important character trait to have?</a:t>
          </a:r>
          <a:endParaRPr lang="en-US" sz="2000" kern="1200" dirty="0"/>
        </a:p>
      </dsp:txBody>
      <dsp:txXfrm>
        <a:off x="2028328" y="2753374"/>
        <a:ext cx="5511302" cy="1335920"/>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B66088-89DB-9E44-8F32-0B06582FC0CF}" type="datetimeFigureOut">
              <a:rPr lang="en-US" smtClean="0"/>
              <a:t>8/19/12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64517C-45D2-1447-A97C-D919103E1909}" type="slidenum">
              <a:rPr lang="en-US" smtClean="0"/>
              <a:t>‹#›</a:t>
            </a:fld>
            <a:endParaRPr lang="en-US"/>
          </a:p>
        </p:txBody>
      </p:sp>
    </p:spTree>
    <p:extLst>
      <p:ext uri="{BB962C8B-B14F-4D97-AF65-F5344CB8AC3E}">
        <p14:creationId xmlns:p14="http://schemas.microsoft.com/office/powerpoint/2010/main" val="386824944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baseline="0" dirty="0" smtClean="0"/>
              <a:t>Part II:  (45 min.)  Common Core Anchor Standards for ELA Reading</a:t>
            </a:r>
          </a:p>
          <a:p>
            <a:endParaRPr lang="en-US" baseline="0" dirty="0" smtClean="0"/>
          </a:p>
          <a:p>
            <a:r>
              <a:rPr lang="en-US" baseline="0" dirty="0" smtClean="0"/>
              <a:t>Point out the differences between strands, clusters, and standards.</a:t>
            </a:r>
          </a:p>
          <a:p>
            <a:endParaRPr lang="en-US" dirty="0" smtClean="0"/>
          </a:p>
          <a:p>
            <a:endParaRPr lang="en-US"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844F2AC4-4685-B84E-8601-83DD3E8AE814}" type="slidenum">
              <a:rPr lang="en-US" smtClean="0"/>
              <a:t>4</a:t>
            </a:fld>
            <a:endParaRPr lang="en-US"/>
          </a:p>
        </p:txBody>
      </p:sp>
    </p:spTree>
    <p:extLst>
      <p:ext uri="{BB962C8B-B14F-4D97-AF65-F5344CB8AC3E}">
        <p14:creationId xmlns:p14="http://schemas.microsoft.com/office/powerpoint/2010/main" val="1304127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latin typeface="+mn-lt"/>
                <a:ea typeface="+mn-ea"/>
                <a:cs typeface="+mn-cs"/>
              </a:rPr>
              <a:t>What do you get when you bring 24 talented teenagers and their teachers from all over North Carolina, drop them off at the Museum for three days, and challenge them to create a book that will teach character education to young children? The answer is What Can a Small Bird Be?, a story that has been published and is being placed in elementary and middle schools throughout the state.</a:t>
            </a:r>
            <a:endParaRPr lang="en-US" sz="1200" i="0"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Thanks to funding from the North Carolina General Assembly to support character education in K–12 public schools, the ELA section of the Department of Public Instruction and the North Carolina Museum of Art had the privilege of hosting these young people and their teachers for a Character Education Teen Residency Project. Under the leadership of artist Peg </a:t>
            </a:r>
            <a:r>
              <a:rPr lang="en-US" sz="1200" i="1" kern="1200" dirty="0" err="1" smtClean="0">
                <a:solidFill>
                  <a:schemeClr val="tx1"/>
                </a:solidFill>
                <a:latin typeface="+mn-lt"/>
                <a:ea typeface="+mn-ea"/>
                <a:cs typeface="+mn-cs"/>
              </a:rPr>
              <a:t>Gignoux</a:t>
            </a:r>
            <a:r>
              <a:rPr lang="en-US" sz="1200" i="1" kern="1200" dirty="0" smtClean="0">
                <a:solidFill>
                  <a:schemeClr val="tx1"/>
                </a:solidFill>
                <a:latin typeface="+mn-lt"/>
                <a:ea typeface="+mn-ea"/>
                <a:cs typeface="+mn-cs"/>
              </a:rPr>
              <a:t> and writer Susie Wilde, students transformed their ideas into images and words that tell the story of what it means to be a good person.</a:t>
            </a:r>
          </a:p>
          <a:p>
            <a:endParaRPr lang="en-US" dirty="0" smtClean="0"/>
          </a:p>
          <a:p>
            <a:r>
              <a:rPr lang="en-US" dirty="0" smtClean="0"/>
              <a:t>Discuss it’s application to grades K-12.</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864517C-45D2-1447-A97C-D919103E1909}" type="slidenum">
              <a:rPr lang="en-US" smtClean="0"/>
              <a:t>5</a:t>
            </a:fld>
            <a:endParaRPr lang="en-US"/>
          </a:p>
        </p:txBody>
      </p:sp>
    </p:spTree>
    <p:extLst>
      <p:ext uri="{BB962C8B-B14F-4D97-AF65-F5344CB8AC3E}">
        <p14:creationId xmlns:p14="http://schemas.microsoft.com/office/powerpoint/2010/main" val="487876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64517C-45D2-1447-A97C-D919103E1909}" type="slidenum">
              <a:rPr lang="en-US" smtClean="0"/>
              <a:t>12</a:t>
            </a:fld>
            <a:endParaRPr lang="en-US"/>
          </a:p>
        </p:txBody>
      </p:sp>
    </p:spTree>
    <p:extLst>
      <p:ext uri="{BB962C8B-B14F-4D97-AF65-F5344CB8AC3E}">
        <p14:creationId xmlns:p14="http://schemas.microsoft.com/office/powerpoint/2010/main" val="4150629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8/19/12</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8/19/12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8/19/12</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8/19/12</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8/19/12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8/19/12</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8/19/12</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8/19/12</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8/19/12</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8/19/12</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endParaRPr kumimoji="0" lang="en-US"/>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8/19/12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8/19/12</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list=PL8243D2601D39BAD&amp;feature=player%20detailpage&amp;v=BwND8J2SvGE" TargetMode="Externa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voki.co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MS ELA</a:t>
            </a:r>
            <a:br>
              <a:rPr lang="en-US" dirty="0" smtClean="0"/>
            </a:br>
            <a:r>
              <a:rPr lang="en-US" dirty="0" smtClean="0"/>
              <a:t>Common Core PD</a:t>
            </a:r>
            <a:br>
              <a:rPr lang="en-US" dirty="0" smtClean="0"/>
            </a:br>
            <a:endParaRPr lang="en-US" dirty="0"/>
          </a:p>
        </p:txBody>
      </p:sp>
      <p:sp>
        <p:nvSpPr>
          <p:cNvPr id="3" name="Subtitle 2"/>
          <p:cNvSpPr>
            <a:spLocks noGrp="1"/>
          </p:cNvSpPr>
          <p:nvPr>
            <p:ph type="subTitle" idx="1"/>
          </p:nvPr>
        </p:nvSpPr>
        <p:spPr/>
        <p:txBody>
          <a:bodyPr/>
          <a:lstStyle/>
          <a:p>
            <a:r>
              <a:rPr lang="en-US" dirty="0"/>
              <a:t>August 21, 2012</a:t>
            </a:r>
          </a:p>
        </p:txBody>
      </p:sp>
    </p:spTree>
    <p:extLst>
      <p:ext uri="{BB962C8B-B14F-4D97-AF65-F5344CB8AC3E}">
        <p14:creationId xmlns:p14="http://schemas.microsoft.com/office/powerpoint/2010/main" val="193156797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975668"/>
            <a:ext cx="8153400" cy="878074"/>
          </a:xfrm>
        </p:spPr>
        <p:txBody>
          <a:bodyPr>
            <a:normAutofit fontScale="90000"/>
          </a:bodyPr>
          <a:lstStyle/>
          <a:p>
            <a:r>
              <a:rPr lang="en-US" sz="2000" b="1" dirty="0"/>
              <a:t>R.CCR.4</a:t>
            </a:r>
            <a:r>
              <a:rPr lang="en-US" sz="2000" dirty="0"/>
              <a:t> Interpret words and phrases as they are used in a text, including determining technical, connotative, and figurative meanings, and analyze how specific word choices shape meaning or tone.</a:t>
            </a:r>
            <a:br>
              <a:rPr lang="en-US" sz="2000" dirty="0"/>
            </a:br>
            <a:r>
              <a:rPr lang="en-US" sz="2000" b="1" dirty="0"/>
              <a:t>R.CCR.5</a:t>
            </a:r>
            <a:r>
              <a:rPr lang="en-US" sz="2000" dirty="0"/>
              <a:t> Analyze the structure of texts, including how specific sentences, paragraphs, and larger portions of the text (e.g., a section, chapter, scene, or stanza) relate to each other and the whole.</a:t>
            </a:r>
            <a:br>
              <a:rPr lang="en-US" sz="2000" dirty="0"/>
            </a:br>
            <a:r>
              <a:rPr lang="en-US" sz="2000" b="1" dirty="0"/>
              <a:t>R.CCR.6</a:t>
            </a:r>
            <a:r>
              <a:rPr lang="en-US" sz="2000" dirty="0"/>
              <a:t> Assess how point of view or purpose shapes the content and style of a text.</a:t>
            </a:r>
          </a:p>
        </p:txBody>
      </p:sp>
      <p:sp>
        <p:nvSpPr>
          <p:cNvPr id="3" name="Content Placeholder 2"/>
          <p:cNvSpPr>
            <a:spLocks noGrp="1"/>
          </p:cNvSpPr>
          <p:nvPr>
            <p:ph sz="quarter" idx="1"/>
          </p:nvPr>
        </p:nvSpPr>
        <p:spPr>
          <a:xfrm>
            <a:off x="612648" y="3496620"/>
            <a:ext cx="8153400" cy="2599380"/>
          </a:xfrm>
        </p:spPr>
        <p:txBody>
          <a:bodyPr>
            <a:normAutofit fontScale="92500" lnSpcReduction="10000"/>
          </a:bodyPr>
          <a:lstStyle/>
          <a:p>
            <a:r>
              <a:rPr lang="en-US" b="1" dirty="0"/>
              <a:t>Return to the first section </a:t>
            </a:r>
            <a:r>
              <a:rPr lang="en-US" b="1" i="1" dirty="0"/>
              <a:t>(Courage)</a:t>
            </a:r>
            <a:r>
              <a:rPr lang="en-US" b="1" dirty="0"/>
              <a:t> and consider the </a:t>
            </a:r>
            <a:r>
              <a:rPr lang="en-US" b="1" dirty="0" smtClean="0"/>
              <a:t>following then share with your partner:</a:t>
            </a:r>
            <a:endParaRPr lang="en-US" dirty="0"/>
          </a:p>
          <a:p>
            <a:r>
              <a:rPr lang="en-US" i="1" dirty="0"/>
              <a:t>Which words contribute to the story's meaning and tone?</a:t>
            </a:r>
            <a:endParaRPr lang="en-US" dirty="0"/>
          </a:p>
          <a:p>
            <a:r>
              <a:rPr lang="en-US" i="1" dirty="0"/>
              <a:t>How do portions of this text relate to each other and the whole?</a:t>
            </a:r>
            <a:endParaRPr lang="en-US" dirty="0"/>
          </a:p>
          <a:p>
            <a:r>
              <a:rPr lang="en-US" i="1" dirty="0"/>
              <a:t>How does point of view shape the content and style?</a:t>
            </a:r>
            <a:endParaRPr lang="en-US" dirty="0"/>
          </a:p>
          <a:p>
            <a:endParaRPr lang="en-US" dirty="0"/>
          </a:p>
        </p:txBody>
      </p:sp>
    </p:spTree>
    <p:extLst>
      <p:ext uri="{BB962C8B-B14F-4D97-AF65-F5344CB8AC3E}">
        <p14:creationId xmlns:p14="http://schemas.microsoft.com/office/powerpoint/2010/main" val="154447078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Integration of Knowledge and Ideas cluster</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r>
              <a:rPr lang="en-US" dirty="0" smtClean="0"/>
              <a:t>Students develop tools to think across text sets</a:t>
            </a:r>
            <a:endParaRPr lang="en-US" dirty="0"/>
          </a:p>
        </p:txBody>
      </p:sp>
    </p:spTree>
    <p:extLst>
      <p:ext uri="{BB962C8B-B14F-4D97-AF65-F5344CB8AC3E}">
        <p14:creationId xmlns:p14="http://schemas.microsoft.com/office/powerpoint/2010/main" val="36139358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442551"/>
            <a:ext cx="8153400" cy="2163827"/>
          </a:xfrm>
        </p:spPr>
        <p:txBody>
          <a:bodyPr>
            <a:noAutofit/>
          </a:bodyPr>
          <a:lstStyle/>
          <a:p>
            <a:r>
              <a:rPr lang="en-US" sz="1800" b="1" dirty="0"/>
              <a:t>R.CCR.7</a:t>
            </a:r>
            <a:r>
              <a:rPr lang="en-US" sz="1800" dirty="0"/>
              <a:t> Integrate and evaluate content presented in diverse media and formats, including visually and quantitatively, as well as in words.</a:t>
            </a:r>
            <a:br>
              <a:rPr lang="en-US" sz="1800" dirty="0"/>
            </a:br>
            <a:r>
              <a:rPr lang="en-US" sz="1800" b="1" dirty="0"/>
              <a:t>R.CCR.8</a:t>
            </a:r>
            <a:r>
              <a:rPr lang="en-US" sz="1800" dirty="0"/>
              <a:t> Delineate and evaluate the argument and specific claims in a text, including the validity of the reasoning as well as the relevance and sufficiency of the evidence. (Applies to informational texts.)</a:t>
            </a:r>
            <a:br>
              <a:rPr lang="en-US" sz="1800" dirty="0"/>
            </a:br>
            <a:r>
              <a:rPr lang="en-US" sz="1800" b="1" dirty="0"/>
              <a:t>R.CCR.9</a:t>
            </a:r>
            <a:r>
              <a:rPr lang="en-US" sz="1800" dirty="0"/>
              <a:t> Analyze how two or more texts address similar themes or topics in order to build knowledge or to compare the approaches the authors take</a:t>
            </a:r>
          </a:p>
        </p:txBody>
      </p:sp>
      <p:sp>
        <p:nvSpPr>
          <p:cNvPr id="3" name="Content Placeholder 2"/>
          <p:cNvSpPr>
            <a:spLocks noGrp="1"/>
          </p:cNvSpPr>
          <p:nvPr>
            <p:ph sz="quarter" idx="1"/>
          </p:nvPr>
        </p:nvSpPr>
        <p:spPr>
          <a:xfrm>
            <a:off x="612648" y="3872937"/>
            <a:ext cx="8153400" cy="2223063"/>
          </a:xfrm>
        </p:spPr>
        <p:txBody>
          <a:bodyPr/>
          <a:lstStyle/>
          <a:p>
            <a:pPr marL="0" indent="0">
              <a:buNone/>
            </a:pPr>
            <a:r>
              <a:rPr lang="en-US" b="1" dirty="0"/>
              <a:t>Consider with your partner,</a:t>
            </a:r>
            <a:r>
              <a:rPr lang="en-US" dirty="0"/>
              <a:t> What texts could you consider alongside this text to deepen your understanding and thinking?</a:t>
            </a:r>
          </a:p>
          <a:p>
            <a:pPr marL="0" indent="0">
              <a:buNone/>
            </a:pPr>
            <a:endParaRPr lang="en-US" dirty="0"/>
          </a:p>
        </p:txBody>
      </p:sp>
    </p:spTree>
    <p:extLst>
      <p:ext uri="{BB962C8B-B14F-4D97-AF65-F5344CB8AC3E}">
        <p14:creationId xmlns:p14="http://schemas.microsoft.com/office/powerpoint/2010/main" val="270489252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CC Reading Standards Reflection</a:t>
            </a:r>
            <a:endParaRPr lang="en-US" dirty="0"/>
          </a:p>
        </p:txBody>
      </p:sp>
      <p:sp>
        <p:nvSpPr>
          <p:cNvPr id="3" name="Content Placeholder 2"/>
          <p:cNvSpPr>
            <a:spLocks noGrp="1"/>
          </p:cNvSpPr>
          <p:nvPr>
            <p:ph sz="quarter" idx="1"/>
          </p:nvPr>
        </p:nvSpPr>
        <p:spPr/>
        <p:txBody>
          <a:bodyPr/>
          <a:lstStyle/>
          <a:p>
            <a:r>
              <a:rPr lang="en-US" dirty="0" smtClean="0"/>
              <a:t>Based on this activity of linking what the standard wants our students to be able to do with a complete piece of text, how has your understanding of these standards changed?  Share you thoughts with your partner.</a:t>
            </a:r>
            <a:endParaRPr lang="en-US" dirty="0"/>
          </a:p>
        </p:txBody>
      </p:sp>
    </p:spTree>
    <p:extLst>
      <p:ext uri="{BB962C8B-B14F-4D97-AF65-F5344CB8AC3E}">
        <p14:creationId xmlns:p14="http://schemas.microsoft.com/office/powerpoint/2010/main" val="3029429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Shifting Gears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r>
              <a:rPr lang="en-US" dirty="0" smtClean="0"/>
              <a:t>The CC Standards leads to Instructional Shifts</a:t>
            </a:r>
          </a:p>
          <a:p>
            <a:endParaRPr lang="en-US" dirty="0"/>
          </a:p>
        </p:txBody>
      </p:sp>
    </p:spTree>
    <p:extLst>
      <p:ext uri="{BB962C8B-B14F-4D97-AF65-F5344CB8AC3E}">
        <p14:creationId xmlns:p14="http://schemas.microsoft.com/office/powerpoint/2010/main" val="3851349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 One</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Building knowledge </a:t>
            </a:r>
            <a:r>
              <a:rPr lang="en-US" dirty="0" smtClean="0"/>
              <a:t>through content-rich nonfiction and informational text</a:t>
            </a:r>
            <a:endParaRPr lang="en-US" dirty="0"/>
          </a:p>
        </p:txBody>
      </p:sp>
    </p:spTree>
    <p:extLst>
      <p:ext uri="{BB962C8B-B14F-4D97-AF65-F5344CB8AC3E}">
        <p14:creationId xmlns:p14="http://schemas.microsoft.com/office/powerpoint/2010/main" val="12364416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Shift One- The thinking behind the shift</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Much of our knowledge base comes from informational text.</a:t>
            </a:r>
          </a:p>
          <a:p>
            <a:pPr marL="0" indent="0">
              <a:buNone/>
            </a:pPr>
            <a:endParaRPr lang="en-US" dirty="0" smtClean="0"/>
          </a:p>
          <a:p>
            <a:r>
              <a:rPr lang="en-US" dirty="0" smtClean="0"/>
              <a:t>Informational text makes up a vast majority of required reading in college/workplace.</a:t>
            </a:r>
          </a:p>
          <a:p>
            <a:pPr marL="0" indent="0">
              <a:buNone/>
            </a:pPr>
            <a:endParaRPr lang="en-US" dirty="0" smtClean="0"/>
          </a:p>
          <a:p>
            <a:r>
              <a:rPr lang="en-US" dirty="0" smtClean="0"/>
              <a:t>It is harder to comprehend than narrative text</a:t>
            </a:r>
          </a:p>
          <a:p>
            <a:pPr marL="0" indent="0">
              <a:buNone/>
            </a:pPr>
            <a:endParaRPr lang="en-US" dirty="0" smtClean="0"/>
          </a:p>
          <a:p>
            <a:r>
              <a:rPr lang="en-US" dirty="0" smtClean="0"/>
              <a:t>YET…students are asked to read very little of it in elementary and middle school.</a:t>
            </a:r>
            <a:endParaRPr lang="en-US" dirty="0"/>
          </a:p>
        </p:txBody>
      </p:sp>
    </p:spTree>
    <p:extLst>
      <p:ext uri="{BB962C8B-B14F-4D97-AF65-F5344CB8AC3E}">
        <p14:creationId xmlns:p14="http://schemas.microsoft.com/office/powerpoint/2010/main" val="323998189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Content Placeholder 2"/>
          <p:cNvSpPr>
            <a:spLocks noGrp="1"/>
          </p:cNvSpPr>
          <p:nvPr>
            <p:ph sz="quarter" idx="1"/>
          </p:nvPr>
        </p:nvSpPr>
        <p:spPr/>
        <p:txBody>
          <a:bodyPr>
            <a:normAutofit fontScale="92500" lnSpcReduction="10000"/>
          </a:bodyPr>
          <a:lstStyle/>
          <a:p>
            <a:pPr marL="514350" indent="-514350">
              <a:buAutoNum type="arabicPeriod"/>
            </a:pPr>
            <a:r>
              <a:rPr lang="en-US" dirty="0" smtClean="0"/>
              <a:t>Closely read and annotate Shift One in the brochure.</a:t>
            </a:r>
          </a:p>
          <a:p>
            <a:pPr marL="514350" indent="-514350">
              <a:buAutoNum type="arabicPeriod"/>
            </a:pPr>
            <a:endParaRPr lang="en-US" dirty="0"/>
          </a:p>
          <a:p>
            <a:pPr marL="514350" indent="-514350">
              <a:buAutoNum type="arabicPeriod"/>
            </a:pPr>
            <a:r>
              <a:rPr lang="en-US" dirty="0" smtClean="0"/>
              <a:t>How will this shift translate in terms of classroom instruction?  Review examples.</a:t>
            </a:r>
          </a:p>
          <a:p>
            <a:pPr marL="514350" indent="-514350">
              <a:buAutoNum type="arabicPeriod"/>
            </a:pPr>
            <a:endParaRPr lang="en-US" dirty="0"/>
          </a:p>
          <a:p>
            <a:pPr marL="514350" indent="-514350">
              <a:buAutoNum type="arabicPeriod"/>
            </a:pPr>
            <a:r>
              <a:rPr lang="en-US" dirty="0" smtClean="0"/>
              <a:t>What changes might this shift bring to your classroom/school/district?  Complete the lined section of the brochure.</a:t>
            </a:r>
          </a:p>
          <a:p>
            <a:pPr marL="514350" indent="-514350">
              <a:buAutoNum type="arabicPeriod"/>
            </a:pPr>
            <a:endParaRPr lang="en-US" dirty="0" smtClean="0"/>
          </a:p>
          <a:p>
            <a:pPr marL="514350" indent="-514350">
              <a:buAutoNum type="arabicPeriod"/>
            </a:pPr>
            <a:r>
              <a:rPr lang="en-US" dirty="0" smtClean="0"/>
              <a:t>Discuss with a partner.</a:t>
            </a:r>
          </a:p>
        </p:txBody>
      </p:sp>
    </p:spTree>
    <p:extLst>
      <p:ext uri="{BB962C8B-B14F-4D97-AF65-F5344CB8AC3E}">
        <p14:creationId xmlns:p14="http://schemas.microsoft.com/office/powerpoint/2010/main" val="54353034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 Two</a:t>
            </a:r>
            <a:endParaRPr lang="en-US" dirty="0"/>
          </a:p>
        </p:txBody>
      </p:sp>
      <p:sp>
        <p:nvSpPr>
          <p:cNvPr id="3" name="Content Placeholder 2"/>
          <p:cNvSpPr>
            <a:spLocks noGrp="1"/>
          </p:cNvSpPr>
          <p:nvPr>
            <p:ph sz="quarter" idx="1"/>
          </p:nvPr>
        </p:nvSpPr>
        <p:spPr/>
        <p:txBody>
          <a:bodyPr/>
          <a:lstStyle/>
          <a:p>
            <a:endParaRPr lang="en-US" dirty="0" smtClean="0"/>
          </a:p>
          <a:p>
            <a:pPr marL="0" indent="0">
              <a:buNone/>
            </a:pPr>
            <a:endParaRPr lang="en-US" dirty="0" smtClean="0"/>
          </a:p>
          <a:p>
            <a:r>
              <a:rPr lang="en-US" dirty="0" smtClean="0"/>
              <a:t>Reading and writing grounded in evidence from the text</a:t>
            </a:r>
            <a:endParaRPr lang="en-US" dirty="0"/>
          </a:p>
        </p:txBody>
      </p:sp>
    </p:spTree>
    <p:extLst>
      <p:ext uri="{BB962C8B-B14F-4D97-AF65-F5344CB8AC3E}">
        <p14:creationId xmlns:p14="http://schemas.microsoft.com/office/powerpoint/2010/main" val="30601603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Shift Two- The thinking behind the shift</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Ability to cite evidence differentiates student performance on NAEP</a:t>
            </a:r>
          </a:p>
          <a:p>
            <a:endParaRPr lang="en-US" dirty="0"/>
          </a:p>
          <a:p>
            <a:r>
              <a:rPr lang="en-US" dirty="0" smtClean="0"/>
              <a:t>Most college and workplace writing is evidence-based and expository in nature (not narrative).</a:t>
            </a:r>
            <a:endParaRPr lang="en-US" dirty="0"/>
          </a:p>
        </p:txBody>
      </p:sp>
    </p:spTree>
    <p:extLst>
      <p:ext uri="{BB962C8B-B14F-4D97-AF65-F5344CB8AC3E}">
        <p14:creationId xmlns:p14="http://schemas.microsoft.com/office/powerpoint/2010/main" val="16585968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Objectives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Review the ELA Common Core strands, clusters, and standards</a:t>
            </a:r>
          </a:p>
          <a:p>
            <a:r>
              <a:rPr lang="en-US" dirty="0" smtClean="0"/>
              <a:t>Practice matching literature with the CC Standards</a:t>
            </a:r>
          </a:p>
          <a:p>
            <a:r>
              <a:rPr lang="en-US" dirty="0" smtClean="0"/>
              <a:t>Gain an understanding of the 3 Instructional Shifts with teaching the CC Standards</a:t>
            </a:r>
          </a:p>
          <a:p>
            <a:r>
              <a:rPr lang="en-US" dirty="0" smtClean="0"/>
              <a:t>Gain knowledge and practice in creating text dependent questions</a:t>
            </a:r>
          </a:p>
          <a:p>
            <a:r>
              <a:rPr lang="en-US" dirty="0" smtClean="0"/>
              <a:t>Receive background information and knowledge of the GCS Pacing Units and their design</a:t>
            </a:r>
          </a:p>
          <a:p>
            <a:r>
              <a:rPr lang="en-US" dirty="0" smtClean="0"/>
              <a:t>Begin lesson planning for Unit 1</a:t>
            </a:r>
            <a:endParaRPr lang="en-US" dirty="0"/>
          </a:p>
        </p:txBody>
      </p:sp>
      <p:pic>
        <p:nvPicPr>
          <p:cNvPr id="4" name="Picture 3">
            <a:hlinkClick r:id="rId2"/>
          </p:cNvPr>
          <p:cNvPicPr>
            <a:picLocks noChangeAspect="1"/>
          </p:cNvPicPr>
          <p:nvPr/>
        </p:nvPicPr>
        <p:blipFill>
          <a:blip r:embed="rId3"/>
          <a:stretch>
            <a:fillRect/>
          </a:stretch>
        </p:blipFill>
        <p:spPr>
          <a:xfrm>
            <a:off x="8182966" y="6137604"/>
            <a:ext cx="747778" cy="534127"/>
          </a:xfrm>
          <a:prstGeom prst="rect">
            <a:avLst/>
          </a:prstGeom>
        </p:spPr>
      </p:pic>
    </p:spTree>
    <p:extLst>
      <p:ext uri="{BB962C8B-B14F-4D97-AF65-F5344CB8AC3E}">
        <p14:creationId xmlns:p14="http://schemas.microsoft.com/office/powerpoint/2010/main" val="346957866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Content Placeholder 2"/>
          <p:cNvSpPr>
            <a:spLocks noGrp="1"/>
          </p:cNvSpPr>
          <p:nvPr>
            <p:ph sz="quarter" idx="1"/>
          </p:nvPr>
        </p:nvSpPr>
        <p:spPr/>
        <p:txBody>
          <a:bodyPr>
            <a:normAutofit fontScale="92500" lnSpcReduction="10000"/>
          </a:bodyPr>
          <a:lstStyle/>
          <a:p>
            <a:pPr marL="514350" indent="-514350">
              <a:buAutoNum type="arabicPeriod"/>
            </a:pPr>
            <a:r>
              <a:rPr lang="en-US" dirty="0" smtClean="0"/>
              <a:t>Closely read and annotate Shift Two in the brochure.</a:t>
            </a:r>
          </a:p>
          <a:p>
            <a:pPr marL="514350" indent="-514350">
              <a:buAutoNum type="arabicPeriod"/>
            </a:pPr>
            <a:endParaRPr lang="en-US" dirty="0"/>
          </a:p>
          <a:p>
            <a:pPr marL="514350" indent="-514350">
              <a:buAutoNum type="arabicPeriod"/>
            </a:pPr>
            <a:r>
              <a:rPr lang="en-US" dirty="0" smtClean="0"/>
              <a:t>How will this shift translate in terms of classroom instruction?  Review examples.</a:t>
            </a:r>
          </a:p>
          <a:p>
            <a:pPr marL="514350" indent="-514350">
              <a:buAutoNum type="arabicPeriod"/>
            </a:pPr>
            <a:endParaRPr lang="en-US" dirty="0"/>
          </a:p>
          <a:p>
            <a:pPr marL="514350" indent="-514350">
              <a:buAutoNum type="arabicPeriod"/>
            </a:pPr>
            <a:r>
              <a:rPr lang="en-US" dirty="0" smtClean="0"/>
              <a:t>What changes might this shift bring to your classroom/school/district?  Complete the lined section of the brochure.</a:t>
            </a:r>
          </a:p>
          <a:p>
            <a:pPr marL="514350" indent="-514350">
              <a:buAutoNum type="arabicPeriod"/>
            </a:pPr>
            <a:endParaRPr lang="en-US" dirty="0" smtClean="0"/>
          </a:p>
          <a:p>
            <a:pPr marL="514350" indent="-514350">
              <a:buAutoNum type="arabicPeriod"/>
            </a:pPr>
            <a:r>
              <a:rPr lang="en-US" dirty="0" smtClean="0"/>
              <a:t>Discuss with a partner.</a:t>
            </a:r>
          </a:p>
        </p:txBody>
      </p:sp>
    </p:spTree>
    <p:extLst>
      <p:ext uri="{BB962C8B-B14F-4D97-AF65-F5344CB8AC3E}">
        <p14:creationId xmlns:p14="http://schemas.microsoft.com/office/powerpoint/2010/main" val="359939214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 Three</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Regular practice with complex text and its academic vocabulary</a:t>
            </a:r>
            <a:endParaRPr lang="en-US" dirty="0"/>
          </a:p>
        </p:txBody>
      </p:sp>
    </p:spTree>
    <p:extLst>
      <p:ext uri="{BB962C8B-B14F-4D97-AF65-F5344CB8AC3E}">
        <p14:creationId xmlns:p14="http://schemas.microsoft.com/office/powerpoint/2010/main" val="6630247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Shift Three- The thinking behind the shift</a:t>
            </a:r>
            <a:endParaRPr lang="en-US" dirty="0"/>
          </a:p>
        </p:txBody>
      </p:sp>
      <p:sp>
        <p:nvSpPr>
          <p:cNvPr id="3" name="Content Placeholder 2"/>
          <p:cNvSpPr>
            <a:spLocks noGrp="1"/>
          </p:cNvSpPr>
          <p:nvPr>
            <p:ph sz="quarter" idx="1"/>
          </p:nvPr>
        </p:nvSpPr>
        <p:spPr/>
        <p:txBody>
          <a:bodyPr/>
          <a:lstStyle/>
          <a:p>
            <a:r>
              <a:rPr lang="en-US" dirty="0" smtClean="0"/>
              <a:t>The gap between complexity of college and high school texts is huge.</a:t>
            </a:r>
          </a:p>
          <a:p>
            <a:endParaRPr lang="en-US" dirty="0"/>
          </a:p>
          <a:p>
            <a:r>
              <a:rPr lang="en-US" dirty="0" smtClean="0"/>
              <a:t>What students can read in terms of complexity is the greatest predictor of success in college (ACT study).</a:t>
            </a:r>
            <a:endParaRPr lang="en-US" dirty="0"/>
          </a:p>
        </p:txBody>
      </p:sp>
    </p:spTree>
    <p:extLst>
      <p:ext uri="{BB962C8B-B14F-4D97-AF65-F5344CB8AC3E}">
        <p14:creationId xmlns:p14="http://schemas.microsoft.com/office/powerpoint/2010/main" val="212193122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Content Placeholder 2"/>
          <p:cNvSpPr>
            <a:spLocks noGrp="1"/>
          </p:cNvSpPr>
          <p:nvPr>
            <p:ph sz="quarter" idx="1"/>
          </p:nvPr>
        </p:nvSpPr>
        <p:spPr/>
        <p:txBody>
          <a:bodyPr>
            <a:normAutofit fontScale="92500" lnSpcReduction="10000"/>
          </a:bodyPr>
          <a:lstStyle/>
          <a:p>
            <a:pPr marL="514350" indent="-514350">
              <a:buAutoNum type="arabicPeriod"/>
            </a:pPr>
            <a:r>
              <a:rPr lang="en-US" dirty="0" smtClean="0"/>
              <a:t>Closely read and annotate Shift Three in the brochure.</a:t>
            </a:r>
          </a:p>
          <a:p>
            <a:pPr marL="514350" indent="-514350">
              <a:buAutoNum type="arabicPeriod"/>
            </a:pPr>
            <a:endParaRPr lang="en-US" dirty="0"/>
          </a:p>
          <a:p>
            <a:pPr marL="514350" indent="-514350">
              <a:buAutoNum type="arabicPeriod"/>
            </a:pPr>
            <a:r>
              <a:rPr lang="en-US" dirty="0" smtClean="0"/>
              <a:t>How will this shift translate in terms of classroom instruction?  Review examples.</a:t>
            </a:r>
          </a:p>
          <a:p>
            <a:pPr marL="514350" indent="-514350">
              <a:buAutoNum type="arabicPeriod"/>
            </a:pPr>
            <a:endParaRPr lang="en-US" dirty="0"/>
          </a:p>
          <a:p>
            <a:pPr marL="514350" indent="-514350">
              <a:buAutoNum type="arabicPeriod"/>
            </a:pPr>
            <a:r>
              <a:rPr lang="en-US" dirty="0" smtClean="0"/>
              <a:t>What changes might this shift bring to your classroom/school/district?  Complete the lined section of the brochure.</a:t>
            </a:r>
          </a:p>
          <a:p>
            <a:pPr marL="514350" indent="-514350">
              <a:buAutoNum type="arabicPeriod"/>
            </a:pPr>
            <a:endParaRPr lang="en-US" dirty="0" smtClean="0"/>
          </a:p>
          <a:p>
            <a:pPr marL="514350" indent="-514350">
              <a:buAutoNum type="arabicPeriod"/>
            </a:pPr>
            <a:r>
              <a:rPr lang="en-US" dirty="0" smtClean="0"/>
              <a:t>Discuss with a partner.</a:t>
            </a:r>
          </a:p>
        </p:txBody>
      </p:sp>
    </p:spTree>
    <p:extLst>
      <p:ext uri="{BB962C8B-B14F-4D97-AF65-F5344CB8AC3E}">
        <p14:creationId xmlns:p14="http://schemas.microsoft.com/office/powerpoint/2010/main" val="30193673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Summarizing the Shifts</a:t>
            </a:r>
            <a:endParaRPr lang="en-US" dirty="0"/>
          </a:p>
        </p:txBody>
      </p:sp>
      <p:sp>
        <p:nvSpPr>
          <p:cNvPr id="3" name="Content Placeholder 2"/>
          <p:cNvSpPr>
            <a:spLocks noGrp="1"/>
          </p:cNvSpPr>
          <p:nvPr>
            <p:ph sz="quarter" idx="1"/>
          </p:nvPr>
        </p:nvSpPr>
        <p:spPr/>
        <p:txBody>
          <a:bodyPr/>
          <a:lstStyle/>
          <a:p>
            <a:pPr marL="514350" indent="-514350">
              <a:buAutoNum type="arabicPeriod"/>
            </a:pPr>
            <a:r>
              <a:rPr lang="en-US" dirty="0" smtClean="0"/>
              <a:t>In </a:t>
            </a:r>
            <a:r>
              <a:rPr lang="en-US" dirty="0" smtClean="0"/>
              <a:t>small groups, choose one of the three instructional shifts.  Write a brief summary for the chosen shift</a:t>
            </a:r>
            <a:r>
              <a:rPr lang="en-US" dirty="0" smtClean="0"/>
              <a:t>.</a:t>
            </a:r>
          </a:p>
          <a:p>
            <a:pPr marL="0" indent="0">
              <a:buNone/>
            </a:pPr>
            <a:endParaRPr lang="en-US" dirty="0" smtClean="0"/>
          </a:p>
          <a:p>
            <a:pPr marL="514350" indent="-514350">
              <a:buAutoNum type="arabicPeriod"/>
            </a:pPr>
            <a:r>
              <a:rPr lang="en-US" dirty="0" smtClean="0">
                <a:solidFill>
                  <a:srgbClr val="103154"/>
                </a:solidFill>
              </a:rPr>
              <a:t>Go to this website:</a:t>
            </a:r>
            <a:endParaRPr lang="en-US" dirty="0" smtClean="0">
              <a:solidFill>
                <a:srgbClr val="103154"/>
              </a:solidFill>
              <a:hlinkClick r:id="rId2"/>
            </a:endParaRPr>
          </a:p>
          <a:p>
            <a:pPr marL="0" indent="0">
              <a:buNone/>
            </a:pPr>
            <a:r>
              <a:rPr lang="en-US" dirty="0" smtClean="0">
                <a:hlinkClick r:id="rId2"/>
              </a:rPr>
              <a:t>http</a:t>
            </a:r>
            <a:r>
              <a:rPr lang="en-US" dirty="0">
                <a:hlinkClick r:id="rId2"/>
              </a:rPr>
              <a:t>://www.voki.com</a:t>
            </a:r>
            <a:r>
              <a:rPr lang="en-US" dirty="0" smtClean="0">
                <a:hlinkClick r:id="rId2"/>
              </a:rPr>
              <a:t>/</a:t>
            </a:r>
            <a:endParaRPr lang="en-US" dirty="0"/>
          </a:p>
          <a:p>
            <a:pPr marL="0" indent="0">
              <a:buNone/>
            </a:pPr>
            <a:r>
              <a:rPr lang="en-US" dirty="0" smtClean="0"/>
              <a:t>Create a </a:t>
            </a:r>
            <a:r>
              <a:rPr lang="en-US" dirty="0" err="1" smtClean="0"/>
              <a:t>voki</a:t>
            </a:r>
            <a:r>
              <a:rPr lang="en-US" dirty="0" smtClean="0"/>
              <a:t> that will share you summary.</a:t>
            </a:r>
            <a:endParaRPr lang="en-US" dirty="0"/>
          </a:p>
        </p:txBody>
      </p:sp>
    </p:spTree>
    <p:extLst>
      <p:ext uri="{BB962C8B-B14F-4D97-AF65-F5344CB8AC3E}">
        <p14:creationId xmlns:p14="http://schemas.microsoft.com/office/powerpoint/2010/main" val="232336258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Text-Dependent Questions and Evidence-Based Answers</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Independently read and annotate the Excerpt from: “Deeper Reading” and “Text-Dependent Questions” by Christina Hank</a:t>
            </a:r>
            <a:endParaRPr lang="en-US" dirty="0"/>
          </a:p>
        </p:txBody>
      </p:sp>
    </p:spTree>
    <p:extLst>
      <p:ext uri="{BB962C8B-B14F-4D97-AF65-F5344CB8AC3E}">
        <p14:creationId xmlns:p14="http://schemas.microsoft.com/office/powerpoint/2010/main" val="117786285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Text-Dependent 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r>
              <a:rPr lang="en-US" dirty="0" smtClean="0"/>
              <a:t>How does Christina Hank define Text-Dependent Questions?</a:t>
            </a:r>
            <a:endParaRPr lang="en-US" dirty="0"/>
          </a:p>
        </p:txBody>
      </p:sp>
    </p:spTree>
    <p:extLst>
      <p:ext uri="{BB962C8B-B14F-4D97-AF65-F5344CB8AC3E}">
        <p14:creationId xmlns:p14="http://schemas.microsoft.com/office/powerpoint/2010/main" val="298678506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Text-Dependent 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r>
              <a:rPr lang="en-US" dirty="0" smtClean="0"/>
              <a:t>How do we recognize a good text-dependent question?</a:t>
            </a:r>
            <a:endParaRPr lang="en-US" dirty="0"/>
          </a:p>
        </p:txBody>
      </p:sp>
    </p:spTree>
    <p:extLst>
      <p:ext uri="{BB962C8B-B14F-4D97-AF65-F5344CB8AC3E}">
        <p14:creationId xmlns:p14="http://schemas.microsoft.com/office/powerpoint/2010/main" val="349395817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Text-Dependent 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r>
              <a:rPr lang="en-US" dirty="0" smtClean="0"/>
              <a:t>Why does Christina say we need to engage in a “different kind of planning”?</a:t>
            </a:r>
            <a:endParaRPr lang="en-US" dirty="0"/>
          </a:p>
        </p:txBody>
      </p:sp>
    </p:spTree>
    <p:extLst>
      <p:ext uri="{BB962C8B-B14F-4D97-AF65-F5344CB8AC3E}">
        <p14:creationId xmlns:p14="http://schemas.microsoft.com/office/powerpoint/2010/main" val="409899889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Text-Dependent 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r>
              <a:rPr lang="en-US" dirty="0" smtClean="0"/>
              <a:t>How has Christina’s questioning changed?</a:t>
            </a:r>
            <a:endParaRPr lang="en-US" dirty="0"/>
          </a:p>
        </p:txBody>
      </p:sp>
    </p:spTree>
    <p:extLst>
      <p:ext uri="{BB962C8B-B14F-4D97-AF65-F5344CB8AC3E}">
        <p14:creationId xmlns:p14="http://schemas.microsoft.com/office/powerpoint/2010/main" val="20593894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1003514"/>
            <a:ext cx="6477000" cy="2696944"/>
          </a:xfrm>
        </p:spPr>
        <p:txBody>
          <a:bodyPr>
            <a:normAutofit/>
          </a:bodyPr>
          <a:lstStyle/>
          <a:p>
            <a:r>
              <a:rPr lang="en-US" sz="8800" dirty="0" smtClean="0"/>
              <a:t>BINGO</a:t>
            </a:r>
            <a:endParaRPr lang="en-US" sz="8800" dirty="0"/>
          </a:p>
        </p:txBody>
      </p:sp>
      <p:sp>
        <p:nvSpPr>
          <p:cNvPr id="3" name="Subtitle 2"/>
          <p:cNvSpPr>
            <a:spLocks noGrp="1"/>
          </p:cNvSpPr>
          <p:nvPr>
            <p:ph type="subTitle" idx="1"/>
          </p:nvPr>
        </p:nvSpPr>
        <p:spPr/>
        <p:txBody>
          <a:bodyPr/>
          <a:lstStyle/>
          <a:p>
            <a:r>
              <a:rPr lang="en-US" dirty="0" smtClean="0"/>
              <a:t>REVIEW GAME</a:t>
            </a:r>
            <a:endParaRPr lang="en-US" dirty="0"/>
          </a:p>
        </p:txBody>
      </p:sp>
    </p:spTree>
    <p:extLst>
      <p:ext uri="{BB962C8B-B14F-4D97-AF65-F5344CB8AC3E}">
        <p14:creationId xmlns:p14="http://schemas.microsoft.com/office/powerpoint/2010/main" val="334491194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Modeling Text-Dependent questions with</a:t>
            </a:r>
            <a:endParaRPr lang="en-US" dirty="0"/>
          </a:p>
        </p:txBody>
      </p:sp>
      <p:pic>
        <p:nvPicPr>
          <p:cNvPr id="4" name="Content Placeholder 3"/>
          <p:cNvPicPr>
            <a:picLocks noGrp="1" noChangeAspect="1"/>
          </p:cNvPicPr>
          <p:nvPr>
            <p:ph sz="quarter" idx="1"/>
          </p:nvPr>
        </p:nvPicPr>
        <p:blipFill>
          <a:blip r:embed="rId2"/>
          <a:srcRect l="-41898" r="-41898"/>
          <a:stretch>
            <a:fillRect/>
          </a:stretch>
        </p:blipFill>
        <p:spPr>
          <a:prstGeom prst="rect">
            <a:avLst/>
          </a:prstGeom>
        </p:spPr>
      </p:pic>
    </p:spTree>
    <p:extLst>
      <p:ext uri="{BB962C8B-B14F-4D97-AF65-F5344CB8AC3E}">
        <p14:creationId xmlns:p14="http://schemas.microsoft.com/office/powerpoint/2010/main" val="223663002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Text-Dependent Questions Demonstration</a:t>
            </a:r>
            <a:endParaRPr lang="en-US" dirty="0"/>
          </a:p>
        </p:txBody>
      </p:sp>
      <p:sp>
        <p:nvSpPr>
          <p:cNvPr id="3" name="Content Placeholder 2"/>
          <p:cNvSpPr>
            <a:spLocks noGrp="1"/>
          </p:cNvSpPr>
          <p:nvPr>
            <p:ph sz="quarter" idx="1"/>
          </p:nvPr>
        </p:nvSpPr>
        <p:spPr/>
        <p:txBody>
          <a:bodyPr/>
          <a:lstStyle/>
          <a:p>
            <a:r>
              <a:rPr lang="en-US" dirty="0" smtClean="0"/>
              <a:t>Review the Courage section of the text</a:t>
            </a:r>
          </a:p>
          <a:p>
            <a:endParaRPr lang="en-US" dirty="0"/>
          </a:p>
          <a:p>
            <a:r>
              <a:rPr lang="en-US" dirty="0" smtClean="0"/>
              <a:t>What does the word “surfaced” mean in this text?  Why do you think the authors chose this word?  (pg. 3 of the Courage section)</a:t>
            </a:r>
            <a:endParaRPr lang="en-US" dirty="0"/>
          </a:p>
        </p:txBody>
      </p:sp>
    </p:spTree>
    <p:extLst>
      <p:ext uri="{BB962C8B-B14F-4D97-AF65-F5344CB8AC3E}">
        <p14:creationId xmlns:p14="http://schemas.microsoft.com/office/powerpoint/2010/main" val="396214310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Text-Dependent Questions Demonstration</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The text begins with: “There once was a curious bird who wondered, What can a small bird be?  Why do you think the authors chose to begin the text with this question?</a:t>
            </a:r>
            <a:endParaRPr lang="en-US" dirty="0"/>
          </a:p>
        </p:txBody>
      </p:sp>
    </p:spTree>
    <p:extLst>
      <p:ext uri="{BB962C8B-B14F-4D97-AF65-F5344CB8AC3E}">
        <p14:creationId xmlns:p14="http://schemas.microsoft.com/office/powerpoint/2010/main" val="377810805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Text-Dependent Questions Demonstration</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endParaRPr lang="en-US" dirty="0" smtClean="0"/>
          </a:p>
          <a:p>
            <a:r>
              <a:rPr lang="en-US" dirty="0" smtClean="0"/>
              <a:t>What is the meaning of “courage” and how does the Tortoise demonstrate “courage” in this text?</a:t>
            </a:r>
          </a:p>
        </p:txBody>
      </p:sp>
    </p:spTree>
    <p:extLst>
      <p:ext uri="{BB962C8B-B14F-4D97-AF65-F5344CB8AC3E}">
        <p14:creationId xmlns:p14="http://schemas.microsoft.com/office/powerpoint/2010/main" val="2932068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Text-Based Answers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r>
              <a:rPr lang="en-US" dirty="0" smtClean="0"/>
              <a:t>Text-based evidence </a:t>
            </a:r>
            <a:r>
              <a:rPr lang="en-US" dirty="0" smtClean="0"/>
              <a:t>facilitates </a:t>
            </a:r>
            <a:r>
              <a:rPr lang="en-US" dirty="0" smtClean="0"/>
              <a:t>rigorous evidence-based discussions and writing through specific, thought-provoking questions about common texts (including, when applicable, illustrations, charts, diagrams, audio/visual, and media).</a:t>
            </a:r>
            <a:endParaRPr lang="en-US" dirty="0"/>
          </a:p>
        </p:txBody>
      </p:sp>
    </p:spTree>
    <p:extLst>
      <p:ext uri="{BB962C8B-B14F-4D97-AF65-F5344CB8AC3E}">
        <p14:creationId xmlns:p14="http://schemas.microsoft.com/office/powerpoint/2010/main" val="420090567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Matching Activity</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Directions:</a:t>
            </a:r>
          </a:p>
          <a:p>
            <a:pPr marL="0" indent="0">
              <a:buNone/>
            </a:pPr>
            <a:r>
              <a:rPr lang="en-US" dirty="0"/>
              <a:t>	</a:t>
            </a:r>
            <a:r>
              <a:rPr lang="en-US" dirty="0" smtClean="0"/>
              <a:t>Yellow cards: Sort the QUESTIONS (yellow cards) into two categories: example and non-examples of text-based questions.</a:t>
            </a:r>
            <a:endParaRPr lang="en-US" dirty="0"/>
          </a:p>
        </p:txBody>
      </p:sp>
    </p:spTree>
    <p:extLst>
      <p:ext uri="{BB962C8B-B14F-4D97-AF65-F5344CB8AC3E}">
        <p14:creationId xmlns:p14="http://schemas.microsoft.com/office/powerpoint/2010/main" val="106737220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Did you sort out these non-examples?</a:t>
            </a:r>
            <a:endParaRPr lang="en-US" dirty="0"/>
          </a:p>
        </p:txBody>
      </p:sp>
      <p:graphicFrame>
        <p:nvGraphicFramePr>
          <p:cNvPr id="5" name="Content Placeholder 4"/>
          <p:cNvGraphicFramePr>
            <a:graphicFrameLocks noGrp="1"/>
          </p:cNvGraphicFramePr>
          <p:nvPr>
            <p:ph sz="quarter" idx="1"/>
            <p:extLst>
              <p:ext uri="{D42A27DB-BD31-4B8C-83A1-F6EECF244321}">
                <p14:modId xmlns:p14="http://schemas.microsoft.com/office/powerpoint/2010/main" val="3318482596"/>
              </p:ext>
            </p:extLst>
          </p:nvPr>
        </p:nvGraphicFramePr>
        <p:xfrm>
          <a:off x="612648"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667135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Matching Activity Continued…</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GREEN CARDS:</a:t>
            </a:r>
          </a:p>
          <a:p>
            <a:pPr lvl="1"/>
            <a:r>
              <a:rPr lang="en-US" dirty="0" smtClean="0"/>
              <a:t>Align the STANDARDS (green cards) with the QUESTIONS (yellow cards)</a:t>
            </a:r>
            <a:endParaRPr lang="en-US" dirty="0"/>
          </a:p>
        </p:txBody>
      </p:sp>
    </p:spTree>
    <p:extLst>
      <p:ext uri="{BB962C8B-B14F-4D97-AF65-F5344CB8AC3E}">
        <p14:creationId xmlns:p14="http://schemas.microsoft.com/office/powerpoint/2010/main" val="149178482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156049366"/>
              </p:ext>
            </p:extLst>
          </p:nvPr>
        </p:nvGraphicFramePr>
        <p:xfrm>
          <a:off x="141100" y="307000"/>
          <a:ext cx="8810850" cy="6278562"/>
        </p:xfrm>
        <a:graphic>
          <a:graphicData uri="http://schemas.openxmlformats.org/drawingml/2006/table">
            <a:tbl>
              <a:tblPr firstRow="1" bandRow="1">
                <a:tableStyleId>{5C22544A-7EE6-4342-B048-85BDC9FD1C3A}</a:tableStyleId>
              </a:tblPr>
              <a:tblGrid>
                <a:gridCol w="4575634"/>
                <a:gridCol w="4235216"/>
              </a:tblGrid>
              <a:tr h="559532">
                <a:tc>
                  <a:txBody>
                    <a:bodyPr/>
                    <a:lstStyle/>
                    <a:p>
                      <a:r>
                        <a:rPr lang="en-US" dirty="0" smtClean="0"/>
                        <a:t>Questions</a:t>
                      </a:r>
                      <a:endParaRPr lang="en-US" dirty="0"/>
                    </a:p>
                  </a:txBody>
                  <a:tcPr/>
                </a:tc>
                <a:tc>
                  <a:txBody>
                    <a:bodyPr/>
                    <a:lstStyle/>
                    <a:p>
                      <a:r>
                        <a:rPr lang="en-US" dirty="0" smtClean="0"/>
                        <a:t>Standards</a:t>
                      </a:r>
                      <a:endParaRPr lang="en-US" dirty="0"/>
                    </a:p>
                  </a:txBody>
                  <a:tcPr/>
                </a:tc>
              </a:tr>
              <a:tr h="1824476">
                <a:tc>
                  <a:txBody>
                    <a:bodyPr/>
                    <a:lstStyle/>
                    <a:p>
                      <a:r>
                        <a:rPr lang="en-US" sz="1600" dirty="0" smtClean="0"/>
                        <a:t>What does the word Surfaced</a:t>
                      </a:r>
                      <a:r>
                        <a:rPr lang="en-US" sz="1600" baseline="0" dirty="0" smtClean="0"/>
                        <a:t> mean in this text?  Why do you think the authors chose this word?</a:t>
                      </a:r>
                      <a:endParaRPr lang="en-US" sz="1600" dirty="0"/>
                    </a:p>
                  </a:txBody>
                  <a:tcPr/>
                </a:tc>
                <a:tc>
                  <a:txBody>
                    <a:bodyPr/>
                    <a:lstStyle/>
                    <a:p>
                      <a:r>
                        <a:rPr lang="en-US" sz="1600" dirty="0" smtClean="0"/>
                        <a:t>L.8.4</a:t>
                      </a:r>
                    </a:p>
                    <a:p>
                      <a:r>
                        <a:rPr lang="en-US" sz="1600" dirty="0" smtClean="0"/>
                        <a:t>Determine</a:t>
                      </a:r>
                      <a:r>
                        <a:rPr lang="en-US" sz="1600" baseline="0" dirty="0" smtClean="0"/>
                        <a:t> or clarify the meaning of unknown and </a:t>
                      </a:r>
                      <a:r>
                        <a:rPr lang="en-US" sz="1600" baseline="0" dirty="0" smtClean="0"/>
                        <a:t>multiple-</a:t>
                      </a:r>
                      <a:r>
                        <a:rPr lang="en-US" sz="1600" baseline="0" dirty="0" smtClean="0"/>
                        <a:t>meaning words or phrases based on grade 6 </a:t>
                      </a:r>
                      <a:r>
                        <a:rPr lang="en-US" sz="1600" baseline="0" dirty="0" smtClean="0"/>
                        <a:t>reading </a:t>
                      </a:r>
                      <a:r>
                        <a:rPr lang="en-US" sz="1600" baseline="0" dirty="0" smtClean="0"/>
                        <a:t>and content, choose </a:t>
                      </a:r>
                      <a:r>
                        <a:rPr lang="en-US" sz="1600" baseline="0" dirty="0" smtClean="0"/>
                        <a:t>flexibly from a range of strategies.</a:t>
                      </a:r>
                    </a:p>
                    <a:p>
                      <a:r>
                        <a:rPr lang="en-US" sz="1600" baseline="0" dirty="0" smtClean="0"/>
                        <a:t>a. Use context as a clue the meaning of a word or phrase.</a:t>
                      </a:r>
                      <a:endParaRPr lang="en-US" sz="1600" dirty="0" smtClean="0"/>
                    </a:p>
                  </a:txBody>
                  <a:tcPr/>
                </a:tc>
              </a:tr>
              <a:tr h="1333271">
                <a:tc>
                  <a:txBody>
                    <a:bodyPr/>
                    <a:lstStyle/>
                    <a:p>
                      <a:r>
                        <a:rPr lang="en-US" sz="1600" dirty="0" smtClean="0"/>
                        <a:t>The text begins with:  There once was a curious bird who wondered, </a:t>
                      </a:r>
                      <a:r>
                        <a:rPr lang="en-US" sz="1600" i="1" dirty="0" smtClean="0"/>
                        <a:t>What can a small bird be?</a:t>
                      </a:r>
                      <a:r>
                        <a:rPr lang="en-US" sz="1600" dirty="0" smtClean="0"/>
                        <a:t>  Why do you think the authors chose to begin the</a:t>
                      </a:r>
                      <a:r>
                        <a:rPr lang="en-US" sz="1600" baseline="0" dirty="0" smtClean="0"/>
                        <a:t> text with this question?</a:t>
                      </a:r>
                      <a:endParaRPr lang="en-US" sz="1600" dirty="0"/>
                    </a:p>
                  </a:txBody>
                  <a:tcPr/>
                </a:tc>
                <a:tc>
                  <a:txBody>
                    <a:bodyPr/>
                    <a:lstStyle/>
                    <a:p>
                      <a:r>
                        <a:rPr lang="en-US" sz="1600" dirty="0" smtClean="0"/>
                        <a:t>RL.6.5</a:t>
                      </a:r>
                    </a:p>
                    <a:p>
                      <a:r>
                        <a:rPr lang="en-US" sz="1600" dirty="0" smtClean="0"/>
                        <a:t>Analyze how a particular sentence, chapter,</a:t>
                      </a:r>
                      <a:r>
                        <a:rPr lang="en-US" sz="1600" baseline="0" dirty="0" smtClean="0"/>
                        <a:t> scene, or stanza fits into the overall structure of a text and contributes to the development of the theme, setting, or plot.</a:t>
                      </a:r>
                      <a:endParaRPr lang="en-US" sz="1600" dirty="0"/>
                    </a:p>
                  </a:txBody>
                  <a:tcPr/>
                </a:tc>
              </a:tr>
              <a:tr h="2561283">
                <a:tc>
                  <a:txBody>
                    <a:bodyPr/>
                    <a:lstStyle/>
                    <a:p>
                      <a:r>
                        <a:rPr lang="en-US" sz="1600" dirty="0" smtClean="0"/>
                        <a:t>What is the meaning of </a:t>
                      </a:r>
                      <a:r>
                        <a:rPr lang="en-US" sz="1600" b="1" dirty="0" smtClean="0"/>
                        <a:t>courage</a:t>
                      </a:r>
                      <a:r>
                        <a:rPr lang="en-US" sz="1600" dirty="0" smtClean="0"/>
                        <a:t>?</a:t>
                      </a:r>
                      <a:r>
                        <a:rPr lang="en-US" sz="1600" baseline="0" dirty="0" smtClean="0"/>
                        <a:t>  How does Tortoise demonstrate </a:t>
                      </a:r>
                      <a:r>
                        <a:rPr lang="en-US" sz="1600" b="1" baseline="0" dirty="0" smtClean="0"/>
                        <a:t>courage</a:t>
                      </a:r>
                      <a:r>
                        <a:rPr lang="en-US" sz="1600" baseline="0" dirty="0" smtClean="0"/>
                        <a:t> in this text?</a:t>
                      </a:r>
                      <a:endParaRPr lang="en-US" sz="1600" dirty="0"/>
                    </a:p>
                  </a:txBody>
                  <a:tcPr/>
                </a:tc>
                <a:tc>
                  <a:txBody>
                    <a:bodyPr/>
                    <a:lstStyle/>
                    <a:p>
                      <a:r>
                        <a:rPr lang="en-US" sz="1600" dirty="0" smtClean="0"/>
                        <a:t>RL.6.4</a:t>
                      </a:r>
                    </a:p>
                    <a:p>
                      <a:r>
                        <a:rPr lang="en-US" sz="1600" dirty="0" smtClean="0"/>
                        <a:t>Determine the meaning</a:t>
                      </a:r>
                      <a:r>
                        <a:rPr lang="en-US" sz="1600" baseline="0" dirty="0" smtClean="0"/>
                        <a:t> of words and phrases as they are used in a text, including figurative and connotative meanings; analyze the impact of specific word choices on meaning and tone.</a:t>
                      </a:r>
                    </a:p>
                    <a:p>
                      <a:r>
                        <a:rPr lang="en-US" sz="1600" baseline="0" dirty="0" smtClean="0"/>
                        <a:t>RL.6.2</a:t>
                      </a:r>
                    </a:p>
                    <a:p>
                      <a:r>
                        <a:rPr lang="en-US" sz="1600" baseline="0" dirty="0" smtClean="0"/>
                        <a:t>Determine a theme or central idea of a text and how it is conveyed through particular details; provide a summary of the text distinct from personal opinions or judgments.</a:t>
                      </a:r>
                      <a:endParaRPr lang="en-US" sz="1600" dirty="0"/>
                    </a:p>
                  </a:txBody>
                  <a:tcPr/>
                </a:tc>
              </a:tr>
            </a:tbl>
          </a:graphicData>
        </a:graphic>
      </p:graphicFrame>
    </p:spTree>
    <p:extLst>
      <p:ext uri="{BB962C8B-B14F-4D97-AF65-F5344CB8AC3E}">
        <p14:creationId xmlns:p14="http://schemas.microsoft.com/office/powerpoint/2010/main" val="143050879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822634765"/>
              </p:ext>
            </p:extLst>
          </p:nvPr>
        </p:nvGraphicFramePr>
        <p:xfrm>
          <a:off x="141100" y="307000"/>
          <a:ext cx="8810850" cy="6278562"/>
        </p:xfrm>
        <a:graphic>
          <a:graphicData uri="http://schemas.openxmlformats.org/drawingml/2006/table">
            <a:tbl>
              <a:tblPr firstRow="1" bandRow="1">
                <a:tableStyleId>{5C22544A-7EE6-4342-B048-85BDC9FD1C3A}</a:tableStyleId>
              </a:tblPr>
              <a:tblGrid>
                <a:gridCol w="4575634"/>
                <a:gridCol w="4235216"/>
              </a:tblGrid>
              <a:tr h="559532">
                <a:tc>
                  <a:txBody>
                    <a:bodyPr/>
                    <a:lstStyle/>
                    <a:p>
                      <a:r>
                        <a:rPr lang="en-US" dirty="0" smtClean="0"/>
                        <a:t>Questions</a:t>
                      </a:r>
                      <a:endParaRPr lang="en-US" dirty="0"/>
                    </a:p>
                  </a:txBody>
                  <a:tcPr/>
                </a:tc>
                <a:tc>
                  <a:txBody>
                    <a:bodyPr/>
                    <a:lstStyle/>
                    <a:p>
                      <a:r>
                        <a:rPr lang="en-US" dirty="0" smtClean="0"/>
                        <a:t>Standards</a:t>
                      </a:r>
                      <a:endParaRPr lang="en-US" dirty="0"/>
                    </a:p>
                  </a:txBody>
                  <a:tcPr/>
                </a:tc>
              </a:tr>
              <a:tr h="1824476">
                <a:tc>
                  <a:txBody>
                    <a:bodyPr/>
                    <a:lstStyle/>
                    <a:p>
                      <a:r>
                        <a:rPr lang="en-US" sz="1800" dirty="0" smtClean="0"/>
                        <a:t>What evidence is there that shows Bird wondering, “What can a small bird be?” and working on a solution?</a:t>
                      </a:r>
                      <a:endParaRPr lang="en-US" sz="1800" dirty="0" smtClean="0"/>
                    </a:p>
                  </a:txBody>
                  <a:tcPr/>
                </a:tc>
                <a:tc>
                  <a:txBody>
                    <a:bodyPr/>
                    <a:lstStyle/>
                    <a:p>
                      <a:r>
                        <a:rPr lang="en-US" sz="1800" dirty="0" smtClean="0"/>
                        <a:t>LRL.6.3</a:t>
                      </a:r>
                    </a:p>
                    <a:p>
                      <a:r>
                        <a:rPr lang="en-US" sz="1800" dirty="0" smtClean="0"/>
                        <a:t>Describe</a:t>
                      </a:r>
                      <a:r>
                        <a:rPr lang="en-US" sz="1800" baseline="0" dirty="0" smtClean="0"/>
                        <a:t> how a particular story’s or dramas plot unfolds in a series of episodes as well as how the characters respond or change as the plot moves toward a resolution.</a:t>
                      </a:r>
                      <a:endParaRPr lang="en-US" sz="1800" dirty="0" smtClean="0"/>
                    </a:p>
                  </a:txBody>
                  <a:tcPr/>
                </a:tc>
              </a:tr>
              <a:tr h="1333271">
                <a:tc>
                  <a:txBody>
                    <a:bodyPr/>
                    <a:lstStyle/>
                    <a:p>
                      <a:r>
                        <a:rPr lang="en-US" sz="1800" dirty="0" smtClean="0"/>
                        <a:t>What evidence shows that the crows are bullying the</a:t>
                      </a:r>
                      <a:r>
                        <a:rPr lang="en-US" sz="1800" baseline="0" dirty="0" smtClean="0"/>
                        <a:t> Tortoise?  What is Bird’s response?</a:t>
                      </a:r>
                      <a:endParaRPr lang="en-US" sz="1800" dirty="0"/>
                    </a:p>
                  </a:txBody>
                  <a:tcPr/>
                </a:tc>
                <a:tc>
                  <a:txBody>
                    <a:bodyPr/>
                    <a:lstStyle/>
                    <a:p>
                      <a:r>
                        <a:rPr lang="en-US" sz="1800" dirty="0" smtClean="0"/>
                        <a:t>RL.6.1</a:t>
                      </a:r>
                    </a:p>
                    <a:p>
                      <a:r>
                        <a:rPr lang="en-US" sz="1800" dirty="0" smtClean="0"/>
                        <a:t>Cite textual evidence to support analysis of what the text says explicitly as well as inferences drawn</a:t>
                      </a:r>
                      <a:r>
                        <a:rPr lang="en-US" sz="1800" baseline="0" dirty="0" smtClean="0"/>
                        <a:t> from the text.</a:t>
                      </a:r>
                      <a:endParaRPr lang="en-US" sz="1800" dirty="0"/>
                    </a:p>
                  </a:txBody>
                  <a:tcPr/>
                </a:tc>
              </a:tr>
              <a:tr h="2561283">
                <a:tc>
                  <a:txBody>
                    <a:bodyPr/>
                    <a:lstStyle/>
                    <a:p>
                      <a:r>
                        <a:rPr lang="en-US" sz="1800" dirty="0" smtClean="0"/>
                        <a:t>What</a:t>
                      </a:r>
                      <a:r>
                        <a:rPr lang="en-US" sz="1800" baseline="0" dirty="0" smtClean="0"/>
                        <a:t> words or phrases does the author choose to persuade you that the crows are bullies?</a:t>
                      </a:r>
                      <a:endParaRPr lang="en-US" sz="1800" dirty="0"/>
                    </a:p>
                  </a:txBody>
                  <a:tcPr/>
                </a:tc>
                <a:tc>
                  <a:txBody>
                    <a:bodyPr/>
                    <a:lstStyle/>
                    <a:p>
                      <a:r>
                        <a:rPr lang="en-US" sz="1800" dirty="0" smtClean="0"/>
                        <a:t>RL.6.5</a:t>
                      </a:r>
                    </a:p>
                    <a:p>
                      <a:r>
                        <a:rPr lang="en-US" sz="1800" dirty="0" smtClean="0"/>
                        <a:t>Analyze</a:t>
                      </a:r>
                      <a:r>
                        <a:rPr lang="en-US" sz="1800" baseline="0" dirty="0" smtClean="0"/>
                        <a:t> how a particular sentence, chapter, scene, or stanza fits into the overall structure of a text and contributes to the development of the theme, setting or plot.</a:t>
                      </a:r>
                      <a:endParaRPr lang="en-US" sz="1800" dirty="0" smtClean="0"/>
                    </a:p>
                  </a:txBody>
                  <a:tcPr/>
                </a:tc>
              </a:tr>
            </a:tbl>
          </a:graphicData>
        </a:graphic>
      </p:graphicFrame>
    </p:spTree>
    <p:extLst>
      <p:ext uri="{BB962C8B-B14F-4D97-AF65-F5344CB8AC3E}">
        <p14:creationId xmlns:p14="http://schemas.microsoft.com/office/powerpoint/2010/main" val="196827433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1585853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Text-Dependent 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r>
              <a:rPr lang="en-US" dirty="0" smtClean="0"/>
              <a:t>Using the read aloud text you brought with you today, create a few examples of text-dependent questions.</a:t>
            </a:r>
            <a:endParaRPr lang="en-US" dirty="0"/>
          </a:p>
        </p:txBody>
      </p:sp>
    </p:spTree>
    <p:extLst>
      <p:ext uri="{BB962C8B-B14F-4D97-AF65-F5344CB8AC3E}">
        <p14:creationId xmlns:p14="http://schemas.microsoft.com/office/powerpoint/2010/main" val="335113182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Text-Dependent Questions</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r>
              <a:rPr lang="en-US" dirty="0" smtClean="0"/>
              <a:t>Share the text-dependent questions you created with a partner.</a:t>
            </a:r>
            <a:endParaRPr lang="en-US" dirty="0"/>
          </a:p>
        </p:txBody>
      </p:sp>
    </p:spTree>
    <p:extLst>
      <p:ext uri="{BB962C8B-B14F-4D97-AF65-F5344CB8AC3E}">
        <p14:creationId xmlns:p14="http://schemas.microsoft.com/office/powerpoint/2010/main" val="82408050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Morning Reflection</a:t>
            </a:r>
            <a:endParaRPr lang="en-US" dirty="0"/>
          </a:p>
        </p:txBody>
      </p:sp>
      <p:sp>
        <p:nvSpPr>
          <p:cNvPr id="3" name="Content Placeholder 2"/>
          <p:cNvSpPr>
            <a:spLocks noGrp="1"/>
          </p:cNvSpPr>
          <p:nvPr>
            <p:ph sz="quarter" idx="1"/>
          </p:nvPr>
        </p:nvSpPr>
        <p:spPr/>
        <p:txBody>
          <a:bodyPr/>
          <a:lstStyle/>
          <a:p>
            <a:r>
              <a:rPr lang="en-US" dirty="0" smtClean="0"/>
              <a:t>Using a sticky note, jot down 2-3 things that you have gained from the morning activities.</a:t>
            </a:r>
          </a:p>
          <a:p>
            <a:endParaRPr lang="en-US" dirty="0"/>
          </a:p>
          <a:p>
            <a:r>
              <a:rPr lang="en-US" dirty="0" smtClean="0"/>
              <a:t>Share your thoughts with a partner.</a:t>
            </a:r>
          </a:p>
          <a:p>
            <a:endParaRPr lang="en-US" dirty="0"/>
          </a:p>
          <a:p>
            <a:r>
              <a:rPr lang="en-US" dirty="0" smtClean="0"/>
              <a:t>On your way out the door, place your sticky note on the chart.</a:t>
            </a:r>
            <a:endParaRPr lang="en-US" dirty="0"/>
          </a:p>
        </p:txBody>
      </p:sp>
    </p:spTree>
    <p:extLst>
      <p:ext uri="{BB962C8B-B14F-4D97-AF65-F5344CB8AC3E}">
        <p14:creationId xmlns:p14="http://schemas.microsoft.com/office/powerpoint/2010/main" val="389121815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Understanding the CC Anchor Standards for Reading using text</a:t>
            </a:r>
            <a:endParaRPr lang="en-US" dirty="0"/>
          </a:p>
        </p:txBody>
      </p:sp>
      <p:sp>
        <p:nvSpPr>
          <p:cNvPr id="3" name="Content Placeholder 2"/>
          <p:cNvSpPr>
            <a:spLocks noGrp="1"/>
          </p:cNvSpPr>
          <p:nvPr>
            <p:ph sz="quarter" idx="1"/>
          </p:nvPr>
        </p:nvSpPr>
        <p:spPr>
          <a:xfrm>
            <a:off x="612648" y="1600200"/>
            <a:ext cx="8153400" cy="4495799"/>
          </a:xfrm>
        </p:spPr>
        <p:txBody>
          <a:bodyPr/>
          <a:lstStyle/>
          <a:p>
            <a:r>
              <a:rPr lang="en-US" dirty="0" smtClean="0"/>
              <a:t>Skim through the book to gain a basic understanding of the text format</a:t>
            </a:r>
            <a:endParaRPr lang="en-US" dirty="0"/>
          </a:p>
        </p:txBody>
      </p:sp>
      <p:pic>
        <p:nvPicPr>
          <p:cNvPr id="4" name="Picture 3"/>
          <p:cNvPicPr>
            <a:picLocks noChangeAspect="1"/>
          </p:cNvPicPr>
          <p:nvPr/>
        </p:nvPicPr>
        <p:blipFill>
          <a:blip r:embed="rId3"/>
          <a:stretch>
            <a:fillRect/>
          </a:stretch>
        </p:blipFill>
        <p:spPr>
          <a:xfrm>
            <a:off x="1755899" y="2754891"/>
            <a:ext cx="5910481" cy="4103109"/>
          </a:xfrm>
          <a:prstGeom prst="rect">
            <a:avLst/>
          </a:prstGeom>
        </p:spPr>
      </p:pic>
    </p:spTree>
    <p:extLst>
      <p:ext uri="{BB962C8B-B14F-4D97-AF65-F5344CB8AC3E}">
        <p14:creationId xmlns:p14="http://schemas.microsoft.com/office/powerpoint/2010/main" val="37408844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Ideas and Details Cluster</a:t>
            </a:r>
            <a:endParaRPr lang="en-US" dirty="0"/>
          </a:p>
        </p:txBody>
      </p:sp>
      <p:sp>
        <p:nvSpPr>
          <p:cNvPr id="3" name="Content Placeholder 2"/>
          <p:cNvSpPr>
            <a:spLocks noGrp="1"/>
          </p:cNvSpPr>
          <p:nvPr>
            <p:ph sz="quarter" idx="1"/>
          </p:nvPr>
        </p:nvSpPr>
        <p:spPr/>
        <p:txBody>
          <a:bodyPr/>
          <a:lstStyle/>
          <a:p>
            <a:endParaRPr lang="en-US" dirty="0" smtClean="0"/>
          </a:p>
          <a:p>
            <a:endParaRPr lang="en-US" dirty="0"/>
          </a:p>
          <a:p>
            <a:r>
              <a:rPr lang="en-US" dirty="0" smtClean="0"/>
              <a:t>What the text says.</a:t>
            </a:r>
          </a:p>
          <a:p>
            <a:endParaRPr lang="en-US" dirty="0"/>
          </a:p>
          <a:p>
            <a:r>
              <a:rPr lang="en-US" dirty="0" smtClean="0"/>
              <a:t>Students read for meaning across a story</a:t>
            </a:r>
            <a:endParaRPr lang="en-US" dirty="0"/>
          </a:p>
        </p:txBody>
      </p:sp>
    </p:spTree>
    <p:extLst>
      <p:ext uri="{BB962C8B-B14F-4D97-AF65-F5344CB8AC3E}">
        <p14:creationId xmlns:p14="http://schemas.microsoft.com/office/powerpoint/2010/main" val="25261075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b="1" dirty="0"/>
              <a:t>R.CCR.1</a:t>
            </a:r>
            <a:r>
              <a:rPr lang="en-US" sz="2000" dirty="0"/>
              <a:t> Read closely to determine what the text says explicitly and to make logical inferences from it; cite specific textual evidence when writing or speaking to support conclusions drawn from the text.</a:t>
            </a:r>
            <a:br>
              <a:rPr lang="en-US" sz="2000" dirty="0"/>
            </a:br>
            <a:endParaRPr lang="en-US" sz="2000" dirty="0"/>
          </a:p>
        </p:txBody>
      </p:sp>
      <p:sp>
        <p:nvSpPr>
          <p:cNvPr id="3" name="Content Placeholder 2"/>
          <p:cNvSpPr>
            <a:spLocks noGrp="1"/>
          </p:cNvSpPr>
          <p:nvPr>
            <p:ph sz="quarter" idx="1"/>
          </p:nvPr>
        </p:nvSpPr>
        <p:spPr/>
        <p:txBody>
          <a:bodyPr/>
          <a:lstStyle/>
          <a:p>
            <a:r>
              <a:rPr lang="en-US" dirty="0" smtClean="0"/>
              <a:t>Independently read the first section about Courage, look for key details in the text.</a:t>
            </a:r>
          </a:p>
          <a:p>
            <a:endParaRPr lang="en-US" dirty="0"/>
          </a:p>
          <a:p>
            <a:r>
              <a:rPr lang="en-US" dirty="0" smtClean="0"/>
              <a:t>With your partner, turn and talk recounting what happens in the text.</a:t>
            </a:r>
            <a:endParaRPr lang="en-US" dirty="0"/>
          </a:p>
        </p:txBody>
      </p:sp>
    </p:spTree>
    <p:extLst>
      <p:ext uri="{BB962C8B-B14F-4D97-AF65-F5344CB8AC3E}">
        <p14:creationId xmlns:p14="http://schemas.microsoft.com/office/powerpoint/2010/main" val="76423395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a:t>R.CCR.2</a:t>
            </a:r>
            <a:r>
              <a:rPr lang="en-US" sz="2000" dirty="0"/>
              <a:t> Determine central ideas or themes of a text and analyze their development; summarize the key supporting details and ideas.</a:t>
            </a:r>
            <a:br>
              <a:rPr lang="en-US" sz="2000" dirty="0"/>
            </a:br>
            <a:r>
              <a:rPr lang="en-US" sz="2000" b="1" dirty="0"/>
              <a:t>R.CCR.3</a:t>
            </a:r>
            <a:r>
              <a:rPr lang="en-US" sz="2000" dirty="0"/>
              <a:t> Analyze how and why individuals, events, and ideas develop and interact over the course of a text.</a:t>
            </a:r>
            <a:br>
              <a:rPr lang="en-US" sz="2000" dirty="0"/>
            </a:br>
            <a:endParaRPr lang="en-US" sz="2000" dirty="0"/>
          </a:p>
        </p:txBody>
      </p:sp>
      <p:sp>
        <p:nvSpPr>
          <p:cNvPr id="3" name="Content Placeholder 2"/>
          <p:cNvSpPr>
            <a:spLocks noGrp="1"/>
          </p:cNvSpPr>
          <p:nvPr>
            <p:ph sz="quarter" idx="1"/>
          </p:nvPr>
        </p:nvSpPr>
        <p:spPr/>
        <p:txBody>
          <a:bodyPr/>
          <a:lstStyle/>
          <a:p>
            <a:r>
              <a:rPr lang="en-US" b="1" dirty="0"/>
              <a:t>Return to the first section </a:t>
            </a:r>
            <a:r>
              <a:rPr lang="en-US" b="1" i="1" dirty="0"/>
              <a:t>(Courage)</a:t>
            </a:r>
            <a:r>
              <a:rPr lang="en-US" b="1" dirty="0"/>
              <a:t> and discuss with your partner: </a:t>
            </a:r>
            <a:r>
              <a:rPr lang="en-US" i="1" dirty="0"/>
              <a:t>What is this story beginning to be about</a:t>
            </a:r>
            <a:r>
              <a:rPr lang="en-US" dirty="0"/>
              <a:t>?</a:t>
            </a:r>
          </a:p>
          <a:p>
            <a:endParaRPr lang="en-US" dirty="0"/>
          </a:p>
        </p:txBody>
      </p:sp>
    </p:spTree>
    <p:extLst>
      <p:ext uri="{BB962C8B-B14F-4D97-AF65-F5344CB8AC3E}">
        <p14:creationId xmlns:p14="http://schemas.microsoft.com/office/powerpoint/2010/main" val="19542664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Craft and Structure Cluster</a:t>
            </a:r>
            <a:endParaRPr lang="en-US" dirty="0"/>
          </a:p>
        </p:txBody>
      </p:sp>
      <p:sp>
        <p:nvSpPr>
          <p:cNvPr id="3" name="Content Placeholder 2"/>
          <p:cNvSpPr>
            <a:spLocks noGrp="1"/>
          </p:cNvSpPr>
          <p:nvPr>
            <p:ph sz="quarter" idx="1"/>
          </p:nvPr>
        </p:nvSpPr>
        <p:spPr/>
        <p:txBody>
          <a:bodyPr/>
          <a:lstStyle/>
          <a:p>
            <a:endParaRPr lang="en-US" dirty="0" smtClean="0"/>
          </a:p>
          <a:p>
            <a:r>
              <a:rPr lang="en-US" dirty="0" smtClean="0"/>
              <a:t>How the text says it</a:t>
            </a:r>
          </a:p>
          <a:p>
            <a:endParaRPr lang="en-US" dirty="0"/>
          </a:p>
          <a:p>
            <a:endParaRPr lang="en-US" dirty="0" smtClean="0"/>
          </a:p>
          <a:p>
            <a:endParaRPr lang="en-US" dirty="0"/>
          </a:p>
          <a:p>
            <a:r>
              <a:rPr lang="en-US" dirty="0" smtClean="0"/>
              <a:t>Craft, Structure, and Meaning are all interconnected</a:t>
            </a:r>
            <a:endParaRPr lang="en-US" dirty="0"/>
          </a:p>
        </p:txBody>
      </p:sp>
    </p:spTree>
    <p:extLst>
      <p:ext uri="{BB962C8B-B14F-4D97-AF65-F5344CB8AC3E}">
        <p14:creationId xmlns:p14="http://schemas.microsoft.com/office/powerpoint/2010/main" val="217590273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Pixel">
      <a:dk1>
        <a:srgbClr val="103154"/>
      </a:dk1>
      <a:lt1>
        <a:srgbClr val="FFFFFF"/>
      </a:lt1>
      <a:dk2>
        <a:srgbClr val="00BFC3"/>
      </a:dk2>
      <a:lt2>
        <a:srgbClr val="0096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3134</TotalTime>
  <Words>1815</Words>
  <Application>Microsoft Macintosh PowerPoint</Application>
  <PresentationFormat>On-screen Show (4:3)</PresentationFormat>
  <Paragraphs>210</Paragraphs>
  <Slides>42</Slides>
  <Notes>3</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Median</vt:lpstr>
      <vt:lpstr>MS ELA Common Core PD </vt:lpstr>
      <vt:lpstr>Our Objectives</vt:lpstr>
      <vt:lpstr>BINGO</vt:lpstr>
      <vt:lpstr>PowerPoint Presentation</vt:lpstr>
      <vt:lpstr>Understanding the CC Anchor Standards for Reading using text</vt:lpstr>
      <vt:lpstr>Key Ideas and Details Cluster</vt:lpstr>
      <vt:lpstr>R.CCR.1 Read closely to determine what the text says explicitly and to make logical inferences from it; cite specific textual evidence when writing or speaking to support conclusions drawn from the text. </vt:lpstr>
      <vt:lpstr>R.CCR.2 Determine central ideas or themes of a text and analyze their development; summarize the key supporting details and ideas. R.CCR.3 Analyze how and why individuals, events, and ideas develop and interact over the course of a text. </vt:lpstr>
      <vt:lpstr>Craft and Structure Cluster</vt:lpstr>
      <vt:lpstr>R.CCR.4 Interpret words and phrases as they are used in a text, including determining technical, connotative, and figurative meanings, and analyze how specific word choices shape meaning or tone. R.CCR.5 Analyze the structure of texts, including how specific sentences, paragraphs, and larger portions of the text (e.g., a section, chapter, scene, or stanza) relate to each other and the whole. R.CCR.6 Assess how point of view or purpose shapes the content and style of a text.</vt:lpstr>
      <vt:lpstr>Integration of Knowledge and Ideas cluster</vt:lpstr>
      <vt:lpstr>R.CCR.7 Integrate and evaluate content presented in diverse media and formats, including visually and quantitatively, as well as in words. R.CCR.8 Delineate and evaluate the argument and specific claims in a text, including the validity of the reasoning as well as the relevance and sufficiency of the evidence. (Applies to informational texts.) R.CCR.9 Analyze how two or more texts address similar themes or topics in order to build knowledge or to compare the approaches the authors take</vt:lpstr>
      <vt:lpstr>CC Reading Standards Reflection</vt:lpstr>
      <vt:lpstr>Shifting Gears</vt:lpstr>
      <vt:lpstr>Shift One</vt:lpstr>
      <vt:lpstr>Shift One- The thinking behind the shift</vt:lpstr>
      <vt:lpstr>Practice</vt:lpstr>
      <vt:lpstr>Shift Two</vt:lpstr>
      <vt:lpstr>Shift Two- The thinking behind the shift</vt:lpstr>
      <vt:lpstr>Practice</vt:lpstr>
      <vt:lpstr>Shift Three</vt:lpstr>
      <vt:lpstr>Shift Three- The thinking behind the shift</vt:lpstr>
      <vt:lpstr>Practice</vt:lpstr>
      <vt:lpstr>Summarizing the Shifts</vt:lpstr>
      <vt:lpstr>Text-Dependent Questions and Evidence-Based Answers</vt:lpstr>
      <vt:lpstr>Text-Dependent Questions</vt:lpstr>
      <vt:lpstr>Text-Dependent Questions</vt:lpstr>
      <vt:lpstr>Text-Dependent Questions</vt:lpstr>
      <vt:lpstr>Text-Dependent Questions</vt:lpstr>
      <vt:lpstr>Modeling Text-Dependent questions with</vt:lpstr>
      <vt:lpstr>Text-Dependent Questions Demonstration</vt:lpstr>
      <vt:lpstr>Text-Dependent Questions Demonstration</vt:lpstr>
      <vt:lpstr>Text-Dependent Questions Demonstration</vt:lpstr>
      <vt:lpstr>Text-Based Answers</vt:lpstr>
      <vt:lpstr>Matching Activity</vt:lpstr>
      <vt:lpstr> Did you sort out these non-examples?</vt:lpstr>
      <vt:lpstr>Matching Activity Continued…</vt:lpstr>
      <vt:lpstr>PowerPoint Presentation</vt:lpstr>
      <vt:lpstr>PowerPoint Presentation</vt:lpstr>
      <vt:lpstr>Creating Text-Dependent Questions</vt:lpstr>
      <vt:lpstr>Creating Text-Dependent Questions</vt:lpstr>
      <vt:lpstr>Morning Reflection</vt:lpstr>
    </vt:vector>
  </TitlesOfParts>
  <Company>Granville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Mary Clark</dc:creator>
  <cp:lastModifiedBy>Mary Clark</cp:lastModifiedBy>
  <cp:revision>18</cp:revision>
  <dcterms:created xsi:type="dcterms:W3CDTF">2012-08-19T11:26:29Z</dcterms:created>
  <dcterms:modified xsi:type="dcterms:W3CDTF">2012-08-21T15:44:38Z</dcterms:modified>
</cp:coreProperties>
</file>